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952" r:id="rId4"/>
    <p:sldMasterId id="2147485655" r:id="rId5"/>
  </p:sldMasterIdLst>
  <p:notesMasterIdLst>
    <p:notesMasterId r:id="rId21"/>
  </p:notesMasterIdLst>
  <p:sldIdLst>
    <p:sldId id="509" r:id="rId6"/>
    <p:sldId id="522" r:id="rId7"/>
    <p:sldId id="534" r:id="rId8"/>
    <p:sldId id="523" r:id="rId9"/>
    <p:sldId id="519" r:id="rId10"/>
    <p:sldId id="520" r:id="rId11"/>
    <p:sldId id="521" r:id="rId12"/>
    <p:sldId id="526" r:id="rId13"/>
    <p:sldId id="527" r:id="rId14"/>
    <p:sldId id="528" r:id="rId15"/>
    <p:sldId id="524" r:id="rId16"/>
    <p:sldId id="532" r:id="rId17"/>
    <p:sldId id="530" r:id="rId18"/>
    <p:sldId id="535" r:id="rId19"/>
    <p:sldId id="531" r:id="rId20"/>
  </p:sldIdLst>
  <p:sldSz cx="9144000" cy="5715000" type="screen16x1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9"/>
    <a:srgbClr val="8DCEE5"/>
    <a:srgbClr val="00FF00"/>
    <a:srgbClr val="006666"/>
    <a:srgbClr val="31859C"/>
    <a:srgbClr val="008080"/>
    <a:srgbClr val="009999"/>
    <a:srgbClr val="FF5050"/>
    <a:srgbClr val="4F81BD"/>
    <a:srgbClr val="1D8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8592" autoAdjust="0"/>
  </p:normalViewPr>
  <p:slideViewPr>
    <p:cSldViewPr>
      <p:cViewPr varScale="1">
        <p:scale>
          <a:sx n="189" d="100"/>
          <a:sy n="189" d="100"/>
        </p:scale>
        <p:origin x="3966" y="162"/>
      </p:cViewPr>
      <p:guideLst>
        <p:guide orient="horz" pos="1800"/>
        <p:guide pos="2880"/>
        <p:guide orient="horz" pos="20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lcheeva\Desktop\&#1055;&#1056;&#1054;&#1042;&#1045;&#1056;&#1050;&#1040;%20&#1082;&#1088;&#1077;&#1089;&#1083;&#1086;-&#1082;&#1086;&#1083;&#1103;&#1089;&#1082;&#1080;\&#1076;&#1080;&#1072;&#1075;&#1088;&#1072;&#1084;&#1084;&#1099;%20&#1076;&#1083;&#1103;%20&#1086;&#1090;&#1095;&#1077;&#1090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населения с доходами ниже прожиточного минимума в процентах от общей численности населения</c:v>
                </c:pt>
              </c:strCache>
            </c:strRef>
          </c:tx>
          <c:spPr>
            <a:solidFill>
              <a:schemeClr val="accent1">
                <a:lumMod val="75000"/>
                <a:alpha val="92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5583103872123475E-3"/>
                  <c:y val="-3.2258179176131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6EB-4ED7-884B-FAFA73670938}"/>
                </c:ext>
              </c:extLst>
            </c:dLbl>
            <c:dLbl>
              <c:idx val="1"/>
              <c:layout>
                <c:manualLayout>
                  <c:x val="3.5583103872123259E-3"/>
                  <c:y val="-2.2570821405023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6EB-4ED7-884B-FAFA73670938}"/>
                </c:ext>
              </c:extLst>
            </c:dLbl>
            <c:dLbl>
              <c:idx val="2"/>
              <c:layout>
                <c:manualLayout>
                  <c:x val="3.5583103872123475E-3"/>
                  <c:y val="-2.4622714260025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6EB-4ED7-884B-FAFA73670938}"/>
                </c:ext>
              </c:extLst>
            </c:dLbl>
            <c:dLbl>
              <c:idx val="3"/>
              <c:layout>
                <c:manualLayout>
                  <c:x val="2.3722069248081883E-3"/>
                  <c:y val="-3.0778392825031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6EB-4ED7-884B-FAFA73670938}"/>
                </c:ext>
              </c:extLst>
            </c:dLbl>
            <c:dLbl>
              <c:idx val="4"/>
              <c:layout>
                <c:manualLayout>
                  <c:x val="-4.3489957888446247E-17"/>
                  <c:y val="-2.6674607115027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6EB-4ED7-884B-FAFA73670938}"/>
                </c:ext>
              </c:extLst>
            </c:dLbl>
            <c:dLbl>
              <c:idx val="5"/>
              <c:layout>
                <c:manualLayout>
                  <c:x val="5.9305173120205792E-4"/>
                  <c:y val="-2.9752446397530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644713167961869E-2"/>
                      <c:h val="3.45176848121314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6EB-4ED7-884B-FAFA73670938}"/>
                </c:ext>
              </c:extLst>
            </c:dLbl>
            <c:dLbl>
              <c:idx val="6"/>
              <c:layout>
                <c:manualLayout>
                  <c:x val="-8.6979915776892493E-17"/>
                  <c:y val="-3.488217853503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6EB-4ED7-884B-FAFA73670938}"/>
                </c:ext>
              </c:extLst>
            </c:dLbl>
            <c:dLbl>
              <c:idx val="7"/>
              <c:layout>
                <c:manualLayout>
                  <c:x val="0"/>
                  <c:y val="-3.2830285680033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6EB-4ED7-884B-FAFA73670938}"/>
                </c:ext>
              </c:extLst>
            </c:dLbl>
            <c:dLbl>
              <c:idx val="8"/>
              <c:layout>
                <c:manualLayout>
                  <c:x val="-8.6979915776892493E-17"/>
                  <c:y val="-3.488217853503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6EB-4ED7-884B-FAFA73670938}"/>
                </c:ext>
              </c:extLst>
            </c:dLbl>
            <c:dLbl>
              <c:idx val="9"/>
              <c:layout>
                <c:manualLayout>
                  <c:x val="-1.1861034624041158E-3"/>
                  <c:y val="-3.283028568003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6EB-4ED7-884B-FAFA73670938}"/>
                </c:ext>
              </c:extLst>
            </c:dLbl>
            <c:dLbl>
              <c:idx val="10"/>
              <c:layout>
                <c:manualLayout>
                  <c:x val="-1.1861034624041158E-3"/>
                  <c:y val="-3.488217853503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E6EB-4ED7-884B-FAFA73670938}"/>
                </c:ext>
              </c:extLst>
            </c:dLbl>
            <c:dLbl>
              <c:idx val="11"/>
              <c:layout>
                <c:manualLayout>
                  <c:x val="0"/>
                  <c:y val="-3.077839282503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6EB-4ED7-884B-FAFA73670938}"/>
                </c:ext>
              </c:extLst>
            </c:dLbl>
            <c:dLbl>
              <c:idx val="12"/>
              <c:layout>
                <c:manualLayout>
                  <c:x val="-3.5583103872124347E-3"/>
                  <c:y val="-3.077839282503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6EB-4ED7-884B-FAFA73670938}"/>
                </c:ext>
              </c:extLst>
            </c:dLbl>
            <c:dLbl>
              <c:idx val="13"/>
              <c:layout>
                <c:manualLayout>
                  <c:x val="-5.9305173120205792E-3"/>
                  <c:y val="-2.8726499970029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6EB-4ED7-884B-FAFA73670938}"/>
                </c:ext>
              </c:extLst>
            </c:dLbl>
            <c:dLbl>
              <c:idx val="14"/>
              <c:layout>
                <c:manualLayout>
                  <c:x val="-2.3722069248082317E-3"/>
                  <c:y val="-2.8726499970029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30817237426811E-2"/>
                      <c:h val="3.6569577667133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6EB-4ED7-884B-FAFA7367093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0" bIns="0" anchor="t" anchorCtr="0">
                <a:noAutofit/>
              </a:bodyPr>
              <a:lstStyle/>
              <a:p>
                <a:pPr>
                  <a:defRPr sz="12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17.600000000000001</c:v>
                </c:pt>
                <c:pt idx="1">
                  <c:v>17.8</c:v>
                </c:pt>
                <c:pt idx="2">
                  <c:v>15.2</c:v>
                </c:pt>
                <c:pt idx="3">
                  <c:v>13.3</c:v>
                </c:pt>
                <c:pt idx="4">
                  <c:v>13.4</c:v>
                </c:pt>
                <c:pt idx="5">
                  <c:v>13</c:v>
                </c:pt>
                <c:pt idx="6">
                  <c:v>12.5</c:v>
                </c:pt>
                <c:pt idx="7">
                  <c:v>12.7</c:v>
                </c:pt>
                <c:pt idx="8">
                  <c:v>10.7</c:v>
                </c:pt>
                <c:pt idx="9">
                  <c:v>10.8</c:v>
                </c:pt>
                <c:pt idx="10">
                  <c:v>11.2</c:v>
                </c:pt>
                <c:pt idx="11">
                  <c:v>13.3</c:v>
                </c:pt>
                <c:pt idx="12">
                  <c:v>13.3</c:v>
                </c:pt>
                <c:pt idx="13">
                  <c:v>13.2</c:v>
                </c:pt>
                <c:pt idx="14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6EB-4ED7-884B-FAFA736709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shape val="box"/>
        <c:axId val="84484096"/>
        <c:axId val="32829376"/>
        <c:axId val="0"/>
      </c:bar3DChart>
      <c:catAx>
        <c:axId val="844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29376"/>
        <c:crosses val="autoZero"/>
        <c:auto val="1"/>
        <c:lblAlgn val="ctr"/>
        <c:lblOffset val="100"/>
        <c:noMultiLvlLbl val="0"/>
      </c:catAx>
      <c:valAx>
        <c:axId val="32829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448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1016694620916925E-2"/>
          <c:y val="0.9445009754872683"/>
          <c:w val="0.9024860135975854"/>
          <c:h val="5.549891977214228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854512702040515E-2"/>
          <c:y val="4.6624694251244284E-2"/>
          <c:w val="0.72067158491988814"/>
          <c:h val="0.77032483409744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Лист4!$G$3</c:f>
              <c:strCache>
                <c:ptCount val="1"/>
                <c:pt idx="0">
                  <c:v>предусмотрено на ТСР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dLbl>
              <c:idx val="0"/>
              <c:layout>
                <c:manualLayout>
                  <c:x val="-2.7206247004681453E-2"/>
                  <c:y val="-3.3335363043389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BE-4B5F-92FB-D774B73A3C16}"/>
                </c:ext>
              </c:extLst>
            </c:dLbl>
            <c:dLbl>
              <c:idx val="1"/>
              <c:layout>
                <c:manualLayout>
                  <c:x val="-1.1861798747638819E-3"/>
                  <c:y val="-1.055542524544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BE-4B5F-92FB-D774B73A3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Лист4!$F$4:$F$6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Лист4!$G$4:$G$6</c:f>
              <c:numCache>
                <c:formatCode>#,##0.0</c:formatCode>
                <c:ptCount val="3"/>
                <c:pt idx="0">
                  <c:v>33082.800000000003</c:v>
                </c:pt>
                <c:pt idx="1">
                  <c:v>32388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E-4B5F-92FB-D774B73A3C16}"/>
            </c:ext>
          </c:extLst>
        </c:ser>
        <c:ser>
          <c:idx val="1"/>
          <c:order val="1"/>
          <c:tx>
            <c:strRef>
              <c:f>Лист4!$H$3</c:f>
              <c:strCache>
                <c:ptCount val="1"/>
                <c:pt idx="0">
                  <c:v>израсходовано на ТСР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1178563846837844E-2"/>
                  <c:y val="1.1112424419284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BE-4B5F-92FB-D774B73A3C16}"/>
                </c:ext>
              </c:extLst>
            </c:dLbl>
            <c:dLbl>
              <c:idx val="1"/>
              <c:layout>
                <c:manualLayout>
                  <c:x val="7.3123625738678491E-2"/>
                  <c:y val="1.2150186999087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BE-4B5F-92FB-D774B73A3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35AA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Лист4!$F$4:$F$6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Лист4!$H$4:$H$6</c:f>
              <c:numCache>
                <c:formatCode>#,##0.0</c:formatCode>
                <c:ptCount val="3"/>
                <c:pt idx="0">
                  <c:v>31893.4</c:v>
                </c:pt>
                <c:pt idx="1">
                  <c:v>31943.3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BE-4B5F-92FB-D774B73A3C16}"/>
            </c:ext>
          </c:extLst>
        </c:ser>
        <c:ser>
          <c:idx val="2"/>
          <c:order val="2"/>
          <c:tx>
            <c:strRef>
              <c:f>Лист4!$I$3</c:f>
              <c:strCache>
                <c:ptCount val="1"/>
                <c:pt idx="0">
                  <c:v>израсходовано на кресло-коляски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dLbl>
              <c:idx val="0"/>
              <c:layout>
                <c:manualLayout>
                  <c:x val="3.9239326104881365E-2"/>
                  <c:y val="-3.3332738418316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BE-4B5F-92FB-D774B73A3C16}"/>
                </c:ext>
              </c:extLst>
            </c:dLbl>
            <c:dLbl>
              <c:idx val="1"/>
              <c:layout>
                <c:manualLayout>
                  <c:x val="4.8700502829981965E-2"/>
                  <c:y val="-3.3335363043389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BE-4B5F-92FB-D774B73A3C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6E2F9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Лист4!$F$4:$F$6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Лист4!$I$4:$I$6</c:f>
              <c:numCache>
                <c:formatCode>#,##0.0</c:formatCode>
                <c:ptCount val="3"/>
                <c:pt idx="0">
                  <c:v>3217.8</c:v>
                </c:pt>
                <c:pt idx="1">
                  <c:v>3061.4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BE-4B5F-92FB-D774B73A3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750336"/>
        <c:axId val="35006720"/>
        <c:axId val="0"/>
      </c:bar3DChart>
      <c:catAx>
        <c:axId val="9275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5006720"/>
        <c:crosses val="autoZero"/>
        <c:auto val="1"/>
        <c:lblAlgn val="ctr"/>
        <c:lblOffset val="100"/>
        <c:noMultiLvlLbl val="0"/>
      </c:catAx>
      <c:valAx>
        <c:axId val="35006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0"/>
              <c:y val="0.32986722046082417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275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84549018647966"/>
          <c:y val="0.21881585466455422"/>
          <c:w val="0.18511878508821272"/>
          <c:h val="0.5627626324818431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не получивших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2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79,0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9E-4A26-844A-0E436AAA6BAA}"/>
                </c:ext>
              </c:extLst>
            </c:dLbl>
            <c:dLbl>
              <c:idx val="1"/>
              <c:spPr>
                <a:noFill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0A6-4183-ABC4-E15EC6813F68}"/>
                </c:ext>
              </c:extLst>
            </c:dLbl>
            <c:dLbl>
              <c:idx val="2"/>
              <c:spPr>
                <a:noFill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0A6-4183-ABC4-E15EC6813F68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79</c:v>
                </c:pt>
                <c:pt idx="1">
                  <c:v>82.2</c:v>
                </c:pt>
                <c:pt idx="2">
                  <c:v>82.8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9E-4A26-844A-0E436AAA6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61856"/>
        <c:axId val="94879040"/>
      </c:lineChart>
      <c:catAx>
        <c:axId val="9516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879040"/>
        <c:crosses val="autoZero"/>
        <c:auto val="1"/>
        <c:lblAlgn val="ctr"/>
        <c:lblOffset val="100"/>
        <c:noMultiLvlLbl val="0"/>
      </c:catAx>
      <c:valAx>
        <c:axId val="94879040"/>
        <c:scaling>
          <c:orientation val="minMax"/>
          <c:max val="100"/>
          <c:min val="60"/>
        </c:scaling>
        <c:delete val="0"/>
        <c:axPos val="l"/>
        <c:numFmt formatCode="0.0" sourceLinked="1"/>
        <c:majorTickMark val="out"/>
        <c:minorTickMark val="none"/>
        <c:tickLblPos val="nextTo"/>
        <c:crossAx val="95161856"/>
        <c:crosses val="autoZero"/>
        <c:crossBetween val="between"/>
        <c:majorUnit val="10"/>
      </c:valAx>
      <c:spPr>
        <a:noFill/>
        <a:ln w="20815">
          <a:noFill/>
        </a:ln>
      </c:spPr>
    </c:plotArea>
    <c:plotVisOnly val="1"/>
    <c:dispBlanksAs val="gap"/>
    <c:showDLblsOverMax val="0"/>
  </c:chart>
  <c:txPr>
    <a:bodyPr/>
    <a:lstStyle/>
    <a:p>
      <a:pPr>
        <a:defRPr sz="1255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35890-2345-42FF-A027-5121391A61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49EE7-B9FB-4719-9BD3-CFBAA40EF7FE}">
      <dgm:prSet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 rtl="0"/>
          <a:r>
            <a:rPr lang="ru-RU" b="1" dirty="0">
              <a:solidFill>
                <a:schemeClr val="tx1"/>
              </a:solidFill>
            </a:rPr>
            <a:t>увеличение размера среднедушевого дохода семьи для получения ежемесячной выплаты в связи с рождением (усыновлением) первого или второго ребенка </a:t>
          </a:r>
          <a:r>
            <a:rPr lang="ru-RU" b="1" dirty="0">
              <a:solidFill>
                <a:srgbClr val="FF0000"/>
              </a:solidFill>
            </a:rPr>
            <a:t>с 1,5 до 2-х кратной </a:t>
          </a:r>
          <a:r>
            <a:rPr lang="ru-RU" b="1" dirty="0">
              <a:solidFill>
                <a:schemeClr val="tx1"/>
              </a:solidFill>
            </a:rPr>
            <a:t>величины прожиточного минимума трудоспособного населения, установленного в субъекте Российской Федерации</a:t>
          </a:r>
        </a:p>
      </dgm:t>
    </dgm:pt>
    <dgm:pt modelId="{4E36D288-4465-4CF7-8D97-4B698285A30D}" type="parTrans" cxnId="{87148FD4-2216-42F4-8841-A5FEB6357A07}">
      <dgm:prSet/>
      <dgm:spPr/>
      <dgm:t>
        <a:bodyPr/>
        <a:lstStyle/>
        <a:p>
          <a:endParaRPr lang="ru-RU"/>
        </a:p>
      </dgm:t>
    </dgm:pt>
    <dgm:pt modelId="{09C3ADDC-7DBC-40D3-BE79-941BEB157D80}" type="sibTrans" cxnId="{87148FD4-2216-42F4-8841-A5FEB6357A07}">
      <dgm:prSet/>
      <dgm:spPr/>
      <dgm:t>
        <a:bodyPr/>
        <a:lstStyle/>
        <a:p>
          <a:endParaRPr lang="ru-RU"/>
        </a:p>
      </dgm:t>
    </dgm:pt>
    <dgm:pt modelId="{6B0BE3B3-E367-405F-A622-986860DE6F06}">
      <dgm:prSet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увеличение размера ежемесячной выплаты неработающим трудоспособным лицам, осуществляющим уход за ребенком-инвалидом в возрасте до 18 лет или инвалидом с детства I группы </a:t>
          </a:r>
          <a:r>
            <a:rPr lang="ru-RU" b="1" dirty="0">
              <a:solidFill>
                <a:srgbClr val="FF0000"/>
              </a:solidFill>
            </a:rPr>
            <a:t>с 5,5 до 10 тыс. рублей</a:t>
          </a:r>
        </a:p>
      </dgm:t>
    </dgm:pt>
    <dgm:pt modelId="{0F5CBC33-BE8E-43E9-9C60-582EC9CA4CC7}" type="parTrans" cxnId="{0DA0265D-C7B7-4CD1-AABC-7588C32707FD}">
      <dgm:prSet/>
      <dgm:spPr/>
      <dgm:t>
        <a:bodyPr/>
        <a:lstStyle/>
        <a:p>
          <a:endParaRPr lang="ru-RU"/>
        </a:p>
      </dgm:t>
    </dgm:pt>
    <dgm:pt modelId="{18B5AC97-D693-4875-9286-8DBE43613D0B}" type="sibTrans" cxnId="{0DA0265D-C7B7-4CD1-AABC-7588C32707FD}">
      <dgm:prSet/>
      <dgm:spPr/>
      <dgm:t>
        <a:bodyPr/>
        <a:lstStyle/>
        <a:p>
          <a:endParaRPr lang="ru-RU"/>
        </a:p>
      </dgm:t>
    </dgm:pt>
    <dgm:pt modelId="{7197C64A-A2C0-4346-BAD4-C1F59EA76F10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увеличение федеральной льготы по налогу на недвижимое имущество для многодетных семей: </a:t>
          </a:r>
          <a:r>
            <a:rPr lang="ru-RU" b="1" dirty="0">
              <a:solidFill>
                <a:srgbClr val="FF0000"/>
              </a:solidFill>
            </a:rPr>
            <a:t>дополнительно освобождаются от налога по 5 м</a:t>
          </a:r>
          <a:r>
            <a:rPr lang="ru-RU" b="1" baseline="30000" dirty="0">
              <a:solidFill>
                <a:srgbClr val="FF0000"/>
              </a:solidFill>
            </a:rPr>
            <a:t>2</a:t>
          </a:r>
          <a:r>
            <a:rPr lang="ru-RU" b="1" dirty="0">
              <a:solidFill>
                <a:srgbClr val="FF0000"/>
              </a:solidFill>
            </a:rPr>
            <a:t> в квартире и по 7 м</a:t>
          </a:r>
          <a:r>
            <a:rPr lang="ru-RU" b="1" baseline="30000" dirty="0">
              <a:solidFill>
                <a:srgbClr val="FF0000"/>
              </a:solidFill>
            </a:rPr>
            <a:t>2</a:t>
          </a:r>
          <a:r>
            <a:rPr lang="ru-RU" b="1" dirty="0">
              <a:solidFill>
                <a:srgbClr val="FF0000"/>
              </a:solidFill>
            </a:rPr>
            <a:t> в доме на каждого ребёнка</a:t>
          </a:r>
          <a:r>
            <a:rPr lang="ru-RU" b="1" dirty="0">
              <a:solidFill>
                <a:schemeClr val="tx1"/>
              </a:solidFill>
            </a:rPr>
            <a:t>, а также </a:t>
          </a:r>
        </a:p>
        <a:p>
          <a:pPr rtl="0"/>
          <a:r>
            <a:rPr lang="ru-RU" b="1" dirty="0">
              <a:solidFill>
                <a:srgbClr val="FF0000"/>
              </a:solidFill>
            </a:rPr>
            <a:t>6 соток земельного участка</a:t>
          </a:r>
        </a:p>
      </dgm:t>
    </dgm:pt>
    <dgm:pt modelId="{1CA972A6-1D66-445B-A156-D33B278FAC49}" type="parTrans" cxnId="{335CC7F3-0D11-40BF-AEE6-49A21642DAAB}">
      <dgm:prSet/>
      <dgm:spPr/>
      <dgm:t>
        <a:bodyPr/>
        <a:lstStyle/>
        <a:p>
          <a:endParaRPr lang="ru-RU"/>
        </a:p>
      </dgm:t>
    </dgm:pt>
    <dgm:pt modelId="{00C33D51-A360-44BD-BC11-03C88BBA79D3}" type="sibTrans" cxnId="{335CC7F3-0D11-40BF-AEE6-49A21642DAAB}">
      <dgm:prSet/>
      <dgm:spPr/>
      <dgm:t>
        <a:bodyPr/>
        <a:lstStyle/>
        <a:p>
          <a:endParaRPr lang="ru-RU"/>
        </a:p>
      </dgm:t>
    </dgm:pt>
    <dgm:pt modelId="{282D45E7-698D-45D8-B5AC-AF4BBB329BB3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установление </a:t>
          </a:r>
          <a:r>
            <a:rPr lang="ru-RU" b="1" dirty="0">
              <a:solidFill>
                <a:srgbClr val="FF0000"/>
              </a:solidFill>
            </a:rPr>
            <a:t>льготной ставки </a:t>
          </a:r>
          <a:r>
            <a:rPr lang="ru-RU" b="1" dirty="0">
              <a:solidFill>
                <a:schemeClr val="tx1"/>
              </a:solidFill>
            </a:rPr>
            <a:t>(</a:t>
          </a:r>
          <a:r>
            <a:rPr lang="ru-RU" b="1" dirty="0">
              <a:solidFill>
                <a:srgbClr val="FF0000"/>
              </a:solidFill>
            </a:rPr>
            <a:t>6 %</a:t>
          </a:r>
          <a:r>
            <a:rPr lang="ru-RU" b="1" dirty="0">
              <a:solidFill>
                <a:schemeClr val="tx1"/>
              </a:solidFill>
            </a:rPr>
            <a:t>) по </a:t>
          </a:r>
          <a:r>
            <a:rPr lang="ru-RU" b="1" dirty="0">
              <a:solidFill>
                <a:srgbClr val="FF0000"/>
              </a:solidFill>
            </a:rPr>
            <a:t>ипотечному кредиту для семей с двумя и более детьми </a:t>
          </a:r>
          <a:r>
            <a:rPr lang="ru-RU" b="1" dirty="0">
              <a:solidFill>
                <a:schemeClr val="tx1"/>
              </a:solidFill>
            </a:rPr>
            <a:t>на весь период кредита (сейчас – первые 3 или 5 лет)</a:t>
          </a:r>
        </a:p>
      </dgm:t>
    </dgm:pt>
    <dgm:pt modelId="{3DCA8599-5D5D-407F-926E-52004BBAE0C7}" type="parTrans" cxnId="{155291C9-9CBD-4122-AF37-D21C109D4471}">
      <dgm:prSet/>
      <dgm:spPr/>
      <dgm:t>
        <a:bodyPr/>
        <a:lstStyle/>
        <a:p>
          <a:endParaRPr lang="ru-RU"/>
        </a:p>
      </dgm:t>
    </dgm:pt>
    <dgm:pt modelId="{2872482B-5D8A-4560-938F-16445997AFFC}" type="sibTrans" cxnId="{155291C9-9CBD-4122-AF37-D21C109D4471}">
      <dgm:prSet/>
      <dgm:spPr/>
      <dgm:t>
        <a:bodyPr/>
        <a:lstStyle/>
        <a:p>
          <a:endParaRPr lang="ru-RU"/>
        </a:p>
      </dgm:t>
    </dgm:pt>
    <dgm:pt modelId="{8DEF02AC-FB56-41F9-86F7-488A570E2509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выплата за счет средств федерального бюджета </a:t>
          </a:r>
          <a:r>
            <a:rPr lang="ru-RU" b="1" dirty="0">
              <a:solidFill>
                <a:srgbClr val="FF0000"/>
              </a:solidFill>
            </a:rPr>
            <a:t>450 тыс. рублей </a:t>
          </a:r>
          <a:r>
            <a:rPr lang="ru-RU" b="1" dirty="0">
              <a:solidFill>
                <a:schemeClr val="tx1"/>
              </a:solidFill>
            </a:rPr>
            <a:t>для </a:t>
          </a:r>
          <a:r>
            <a:rPr lang="ru-RU" b="1" dirty="0">
              <a:solidFill>
                <a:srgbClr val="FF0000"/>
              </a:solidFill>
            </a:rPr>
            <a:t>«погашения» ипотечного кредита </a:t>
          </a:r>
          <a:r>
            <a:rPr lang="ru-RU" b="1" dirty="0">
              <a:solidFill>
                <a:schemeClr val="tx1"/>
              </a:solidFill>
            </a:rPr>
            <a:t>на покупку готового жилья, а также строительство дома семьям, в которых родился третий или последующий ребенок</a:t>
          </a:r>
        </a:p>
      </dgm:t>
    </dgm:pt>
    <dgm:pt modelId="{BEC063D4-38DD-40B3-BEA2-5751F2D1FC3B}" type="parTrans" cxnId="{F9B8EA9D-F4FD-461F-A911-18C236C7F479}">
      <dgm:prSet/>
      <dgm:spPr/>
      <dgm:t>
        <a:bodyPr/>
        <a:lstStyle/>
        <a:p>
          <a:endParaRPr lang="ru-RU"/>
        </a:p>
      </dgm:t>
    </dgm:pt>
    <dgm:pt modelId="{69E45C78-EFB6-4564-B8B5-6A5611469B45}" type="sibTrans" cxnId="{F9B8EA9D-F4FD-461F-A911-18C236C7F479}">
      <dgm:prSet/>
      <dgm:spPr/>
      <dgm:t>
        <a:bodyPr/>
        <a:lstStyle/>
        <a:p>
          <a:endParaRPr lang="ru-RU"/>
        </a:p>
      </dgm:t>
    </dgm:pt>
    <dgm:pt modelId="{7A534992-28AF-4FB1-9B29-10BEAA9E1BA9}" type="pres">
      <dgm:prSet presAssocID="{A9435890-2345-42FF-A027-5121391A6125}" presName="Name0" presStyleCnt="0">
        <dgm:presLayoutVars>
          <dgm:dir/>
          <dgm:animLvl val="lvl"/>
          <dgm:resizeHandles val="exact"/>
        </dgm:presLayoutVars>
      </dgm:prSet>
      <dgm:spPr/>
    </dgm:pt>
    <dgm:pt modelId="{9B01A5B7-A2A0-40ED-84E9-59DEC1000DA6}" type="pres">
      <dgm:prSet presAssocID="{73549EE7-B9FB-4719-9BD3-CFBAA40EF7FE}" presName="linNode" presStyleCnt="0"/>
      <dgm:spPr/>
    </dgm:pt>
    <dgm:pt modelId="{D0626A20-8B3E-47CE-942F-5A240B5BFC13}" type="pres">
      <dgm:prSet presAssocID="{73549EE7-B9FB-4719-9BD3-CFBAA40EF7FE}" presName="parentText" presStyleLbl="node1" presStyleIdx="0" presStyleCnt="5" custScaleX="277778">
        <dgm:presLayoutVars>
          <dgm:chMax val="1"/>
          <dgm:bulletEnabled val="1"/>
        </dgm:presLayoutVars>
      </dgm:prSet>
      <dgm:spPr/>
    </dgm:pt>
    <dgm:pt modelId="{796A313A-E991-4855-969F-3EA8F0F2588A}" type="pres">
      <dgm:prSet presAssocID="{09C3ADDC-7DBC-40D3-BE79-941BEB157D80}" presName="sp" presStyleCnt="0"/>
      <dgm:spPr/>
    </dgm:pt>
    <dgm:pt modelId="{33C6412C-8BAB-41F5-87BF-4551DFCBDC05}" type="pres">
      <dgm:prSet presAssocID="{6B0BE3B3-E367-405F-A622-986860DE6F06}" presName="linNode" presStyleCnt="0"/>
      <dgm:spPr/>
    </dgm:pt>
    <dgm:pt modelId="{1E478F8B-82DA-4433-BD0D-A9E269197BCF}" type="pres">
      <dgm:prSet presAssocID="{6B0BE3B3-E367-405F-A622-986860DE6F06}" presName="parentText" presStyleLbl="node1" presStyleIdx="1" presStyleCnt="5" custScaleX="277778">
        <dgm:presLayoutVars>
          <dgm:chMax val="1"/>
          <dgm:bulletEnabled val="1"/>
        </dgm:presLayoutVars>
      </dgm:prSet>
      <dgm:spPr/>
    </dgm:pt>
    <dgm:pt modelId="{666B114F-17BD-440A-883F-D2809D5D57F3}" type="pres">
      <dgm:prSet presAssocID="{18B5AC97-D693-4875-9286-8DBE43613D0B}" presName="sp" presStyleCnt="0"/>
      <dgm:spPr/>
    </dgm:pt>
    <dgm:pt modelId="{E34FB54F-2BD3-4E5A-9FF7-0A65BD30B7A1}" type="pres">
      <dgm:prSet presAssocID="{7197C64A-A2C0-4346-BAD4-C1F59EA76F10}" presName="linNode" presStyleCnt="0"/>
      <dgm:spPr/>
    </dgm:pt>
    <dgm:pt modelId="{1063BCB3-31F6-4560-A9B4-C5BA5BCEF65B}" type="pres">
      <dgm:prSet presAssocID="{7197C64A-A2C0-4346-BAD4-C1F59EA76F10}" presName="parentText" presStyleLbl="node1" presStyleIdx="2" presStyleCnt="5" custScaleX="277778" custScaleY="89772">
        <dgm:presLayoutVars>
          <dgm:chMax val="1"/>
          <dgm:bulletEnabled val="1"/>
        </dgm:presLayoutVars>
      </dgm:prSet>
      <dgm:spPr/>
    </dgm:pt>
    <dgm:pt modelId="{73A5A43A-00F2-44F3-B66C-564F8CFB07C4}" type="pres">
      <dgm:prSet presAssocID="{00C33D51-A360-44BD-BC11-03C88BBA79D3}" presName="sp" presStyleCnt="0"/>
      <dgm:spPr/>
    </dgm:pt>
    <dgm:pt modelId="{8A9EF466-1474-4589-819B-3EB54B52CDF4}" type="pres">
      <dgm:prSet presAssocID="{282D45E7-698D-45D8-B5AC-AF4BBB329BB3}" presName="linNode" presStyleCnt="0"/>
      <dgm:spPr/>
    </dgm:pt>
    <dgm:pt modelId="{832B7764-A9FB-42F4-AB1D-B77A54161FC8}" type="pres">
      <dgm:prSet presAssocID="{282D45E7-698D-45D8-B5AC-AF4BBB329BB3}" presName="parentText" presStyleLbl="node1" presStyleIdx="3" presStyleCnt="5" custScaleX="277778" custScaleY="63078">
        <dgm:presLayoutVars>
          <dgm:chMax val="1"/>
          <dgm:bulletEnabled val="1"/>
        </dgm:presLayoutVars>
      </dgm:prSet>
      <dgm:spPr/>
    </dgm:pt>
    <dgm:pt modelId="{A3F76EAE-14A7-4372-9530-CE39A99A7CD2}" type="pres">
      <dgm:prSet presAssocID="{2872482B-5D8A-4560-938F-16445997AFFC}" presName="sp" presStyleCnt="0"/>
      <dgm:spPr/>
    </dgm:pt>
    <dgm:pt modelId="{EC256297-7FE1-4FBA-AC37-A15A81531747}" type="pres">
      <dgm:prSet presAssocID="{8DEF02AC-FB56-41F9-86F7-488A570E2509}" presName="linNode" presStyleCnt="0"/>
      <dgm:spPr/>
    </dgm:pt>
    <dgm:pt modelId="{B29EEF5E-94CC-4C54-BFFC-99B6A42ED0DB}" type="pres">
      <dgm:prSet presAssocID="{8DEF02AC-FB56-41F9-86F7-488A570E2509}" presName="parentText" presStyleLbl="node1" presStyleIdx="4" presStyleCnt="5" custScaleX="277778" custScaleY="72989">
        <dgm:presLayoutVars>
          <dgm:chMax val="1"/>
          <dgm:bulletEnabled val="1"/>
        </dgm:presLayoutVars>
      </dgm:prSet>
      <dgm:spPr/>
    </dgm:pt>
  </dgm:ptLst>
  <dgm:cxnLst>
    <dgm:cxn modelId="{A9C9382E-7ED8-4112-AEE3-FDE39334D8D9}" type="presOf" srcId="{7197C64A-A2C0-4346-BAD4-C1F59EA76F10}" destId="{1063BCB3-31F6-4560-A9B4-C5BA5BCEF65B}" srcOrd="0" destOrd="0" presId="urn:microsoft.com/office/officeart/2005/8/layout/vList5"/>
    <dgm:cxn modelId="{DCCFAA35-D519-48CD-B6B1-C725A928F6EF}" type="presOf" srcId="{8DEF02AC-FB56-41F9-86F7-488A570E2509}" destId="{B29EEF5E-94CC-4C54-BFFC-99B6A42ED0DB}" srcOrd="0" destOrd="0" presId="urn:microsoft.com/office/officeart/2005/8/layout/vList5"/>
    <dgm:cxn modelId="{A395A45B-6BE7-4F3F-9960-555EB85BF77C}" type="presOf" srcId="{282D45E7-698D-45D8-B5AC-AF4BBB329BB3}" destId="{832B7764-A9FB-42F4-AB1D-B77A54161FC8}" srcOrd="0" destOrd="0" presId="urn:microsoft.com/office/officeart/2005/8/layout/vList5"/>
    <dgm:cxn modelId="{0DA0265D-C7B7-4CD1-AABC-7588C32707FD}" srcId="{A9435890-2345-42FF-A027-5121391A6125}" destId="{6B0BE3B3-E367-405F-A622-986860DE6F06}" srcOrd="1" destOrd="0" parTransId="{0F5CBC33-BE8E-43E9-9C60-582EC9CA4CC7}" sibTransId="{18B5AC97-D693-4875-9286-8DBE43613D0B}"/>
    <dgm:cxn modelId="{7169BE54-F414-4ED3-9FB7-2E744F1D48CC}" type="presOf" srcId="{A9435890-2345-42FF-A027-5121391A6125}" destId="{7A534992-28AF-4FB1-9B29-10BEAA9E1BA9}" srcOrd="0" destOrd="0" presId="urn:microsoft.com/office/officeart/2005/8/layout/vList5"/>
    <dgm:cxn modelId="{78DEDE8E-5526-4CD1-B6F5-84040666DF46}" type="presOf" srcId="{73549EE7-B9FB-4719-9BD3-CFBAA40EF7FE}" destId="{D0626A20-8B3E-47CE-942F-5A240B5BFC13}" srcOrd="0" destOrd="0" presId="urn:microsoft.com/office/officeart/2005/8/layout/vList5"/>
    <dgm:cxn modelId="{F9B8EA9D-F4FD-461F-A911-18C236C7F479}" srcId="{A9435890-2345-42FF-A027-5121391A6125}" destId="{8DEF02AC-FB56-41F9-86F7-488A570E2509}" srcOrd="4" destOrd="0" parTransId="{BEC063D4-38DD-40B3-BEA2-5751F2D1FC3B}" sibTransId="{69E45C78-EFB6-4564-B8B5-6A5611469B45}"/>
    <dgm:cxn modelId="{52B907B6-7C04-4ED6-A133-709057B979D2}" type="presOf" srcId="{6B0BE3B3-E367-405F-A622-986860DE6F06}" destId="{1E478F8B-82DA-4433-BD0D-A9E269197BCF}" srcOrd="0" destOrd="0" presId="urn:microsoft.com/office/officeart/2005/8/layout/vList5"/>
    <dgm:cxn modelId="{155291C9-9CBD-4122-AF37-D21C109D4471}" srcId="{A9435890-2345-42FF-A027-5121391A6125}" destId="{282D45E7-698D-45D8-B5AC-AF4BBB329BB3}" srcOrd="3" destOrd="0" parTransId="{3DCA8599-5D5D-407F-926E-52004BBAE0C7}" sibTransId="{2872482B-5D8A-4560-938F-16445997AFFC}"/>
    <dgm:cxn modelId="{87148FD4-2216-42F4-8841-A5FEB6357A07}" srcId="{A9435890-2345-42FF-A027-5121391A6125}" destId="{73549EE7-B9FB-4719-9BD3-CFBAA40EF7FE}" srcOrd="0" destOrd="0" parTransId="{4E36D288-4465-4CF7-8D97-4B698285A30D}" sibTransId="{09C3ADDC-7DBC-40D3-BE79-941BEB157D80}"/>
    <dgm:cxn modelId="{335CC7F3-0D11-40BF-AEE6-49A21642DAAB}" srcId="{A9435890-2345-42FF-A027-5121391A6125}" destId="{7197C64A-A2C0-4346-BAD4-C1F59EA76F10}" srcOrd="2" destOrd="0" parTransId="{1CA972A6-1D66-445B-A156-D33B278FAC49}" sibTransId="{00C33D51-A360-44BD-BC11-03C88BBA79D3}"/>
    <dgm:cxn modelId="{08106A6B-A436-4F19-97EE-35C7D2DA1132}" type="presParOf" srcId="{7A534992-28AF-4FB1-9B29-10BEAA9E1BA9}" destId="{9B01A5B7-A2A0-40ED-84E9-59DEC1000DA6}" srcOrd="0" destOrd="0" presId="urn:microsoft.com/office/officeart/2005/8/layout/vList5"/>
    <dgm:cxn modelId="{6CD2B692-88EB-4E98-B34B-5BFDADE48A42}" type="presParOf" srcId="{9B01A5B7-A2A0-40ED-84E9-59DEC1000DA6}" destId="{D0626A20-8B3E-47CE-942F-5A240B5BFC13}" srcOrd="0" destOrd="0" presId="urn:microsoft.com/office/officeart/2005/8/layout/vList5"/>
    <dgm:cxn modelId="{4CC69EEA-836A-4412-AD41-DBE1B2BF3BC8}" type="presParOf" srcId="{7A534992-28AF-4FB1-9B29-10BEAA9E1BA9}" destId="{796A313A-E991-4855-969F-3EA8F0F2588A}" srcOrd="1" destOrd="0" presId="urn:microsoft.com/office/officeart/2005/8/layout/vList5"/>
    <dgm:cxn modelId="{5C0DDE9E-386E-4375-8124-0FF1CC4023B1}" type="presParOf" srcId="{7A534992-28AF-4FB1-9B29-10BEAA9E1BA9}" destId="{33C6412C-8BAB-41F5-87BF-4551DFCBDC05}" srcOrd="2" destOrd="0" presId="urn:microsoft.com/office/officeart/2005/8/layout/vList5"/>
    <dgm:cxn modelId="{52BF203C-191C-47B8-9D76-F34C579DB2D5}" type="presParOf" srcId="{33C6412C-8BAB-41F5-87BF-4551DFCBDC05}" destId="{1E478F8B-82DA-4433-BD0D-A9E269197BCF}" srcOrd="0" destOrd="0" presId="urn:microsoft.com/office/officeart/2005/8/layout/vList5"/>
    <dgm:cxn modelId="{BDBB23DC-FA29-48AE-8915-D35A8E1E37CC}" type="presParOf" srcId="{7A534992-28AF-4FB1-9B29-10BEAA9E1BA9}" destId="{666B114F-17BD-440A-883F-D2809D5D57F3}" srcOrd="3" destOrd="0" presId="urn:microsoft.com/office/officeart/2005/8/layout/vList5"/>
    <dgm:cxn modelId="{64ADB524-49C0-498B-AD26-73A73586BF3C}" type="presParOf" srcId="{7A534992-28AF-4FB1-9B29-10BEAA9E1BA9}" destId="{E34FB54F-2BD3-4E5A-9FF7-0A65BD30B7A1}" srcOrd="4" destOrd="0" presId="urn:microsoft.com/office/officeart/2005/8/layout/vList5"/>
    <dgm:cxn modelId="{60AAE2CE-C612-4E59-A5F0-0D7375589A08}" type="presParOf" srcId="{E34FB54F-2BD3-4E5A-9FF7-0A65BD30B7A1}" destId="{1063BCB3-31F6-4560-A9B4-C5BA5BCEF65B}" srcOrd="0" destOrd="0" presId="urn:microsoft.com/office/officeart/2005/8/layout/vList5"/>
    <dgm:cxn modelId="{6D71E429-FE07-46F9-9343-C3B1FF730D78}" type="presParOf" srcId="{7A534992-28AF-4FB1-9B29-10BEAA9E1BA9}" destId="{73A5A43A-00F2-44F3-B66C-564F8CFB07C4}" srcOrd="5" destOrd="0" presId="urn:microsoft.com/office/officeart/2005/8/layout/vList5"/>
    <dgm:cxn modelId="{FC49EA14-F720-4A8B-B025-1CEBA1496785}" type="presParOf" srcId="{7A534992-28AF-4FB1-9B29-10BEAA9E1BA9}" destId="{8A9EF466-1474-4589-819B-3EB54B52CDF4}" srcOrd="6" destOrd="0" presId="urn:microsoft.com/office/officeart/2005/8/layout/vList5"/>
    <dgm:cxn modelId="{9DA09A98-8C4A-474E-82B3-2DC42669D282}" type="presParOf" srcId="{8A9EF466-1474-4589-819B-3EB54B52CDF4}" destId="{832B7764-A9FB-42F4-AB1D-B77A54161FC8}" srcOrd="0" destOrd="0" presId="urn:microsoft.com/office/officeart/2005/8/layout/vList5"/>
    <dgm:cxn modelId="{D55F5546-2196-4C9C-889C-E6C5F0AA877F}" type="presParOf" srcId="{7A534992-28AF-4FB1-9B29-10BEAA9E1BA9}" destId="{A3F76EAE-14A7-4372-9530-CE39A99A7CD2}" srcOrd="7" destOrd="0" presId="urn:microsoft.com/office/officeart/2005/8/layout/vList5"/>
    <dgm:cxn modelId="{2C61128E-3AD1-4DC5-80A4-95C24A5055AC}" type="presParOf" srcId="{7A534992-28AF-4FB1-9B29-10BEAA9E1BA9}" destId="{EC256297-7FE1-4FBA-AC37-A15A81531747}" srcOrd="8" destOrd="0" presId="urn:microsoft.com/office/officeart/2005/8/layout/vList5"/>
    <dgm:cxn modelId="{F639DD15-027E-4B41-9794-8CF51AE1E2F2}" type="presParOf" srcId="{EC256297-7FE1-4FBA-AC37-A15A81531747}" destId="{B29EEF5E-94CC-4C54-BFFC-99B6A42ED0DB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26A20-8B3E-47CE-942F-5A240B5BFC13}">
      <dsp:nvSpPr>
        <dsp:cNvPr id="0" name=""/>
        <dsp:cNvSpPr/>
      </dsp:nvSpPr>
      <dsp:spPr>
        <a:xfrm>
          <a:off x="3652" y="1561"/>
          <a:ext cx="7479228" cy="896346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увеличение размера среднедушевого дохода семьи для получения ежемесячной выплаты в связи с рождением (усыновлением) первого или второго ребенка </a:t>
          </a:r>
          <a:r>
            <a:rPr lang="ru-RU" sz="1200" b="1" kern="1200" dirty="0">
              <a:solidFill>
                <a:srgbClr val="FF0000"/>
              </a:solidFill>
            </a:rPr>
            <a:t>с 1,5 до 2-х кратной </a:t>
          </a:r>
          <a:r>
            <a:rPr lang="ru-RU" sz="1200" b="1" kern="1200" dirty="0">
              <a:solidFill>
                <a:schemeClr val="tx1"/>
              </a:solidFill>
            </a:rPr>
            <a:t>величины прожиточного минимума трудоспособного населения, установленного в субъекте Российской Федерации</a:t>
          </a:r>
        </a:p>
      </dsp:txBody>
      <dsp:txXfrm>
        <a:off x="47408" y="45317"/>
        <a:ext cx="7391716" cy="808834"/>
      </dsp:txXfrm>
    </dsp:sp>
    <dsp:sp modelId="{1E478F8B-82DA-4433-BD0D-A9E269197BCF}">
      <dsp:nvSpPr>
        <dsp:cNvPr id="0" name=""/>
        <dsp:cNvSpPr/>
      </dsp:nvSpPr>
      <dsp:spPr>
        <a:xfrm>
          <a:off x="3652" y="942724"/>
          <a:ext cx="7479228" cy="896346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увеличение размера ежемесячной выплаты неработающим трудоспособным лицам, осуществляющим уход за ребенком-инвалидом в возрасте до 18 лет или инвалидом с детства I группы </a:t>
          </a:r>
          <a:r>
            <a:rPr lang="ru-RU" sz="1200" b="1" kern="1200" dirty="0">
              <a:solidFill>
                <a:srgbClr val="FF0000"/>
              </a:solidFill>
            </a:rPr>
            <a:t>с 5,5 до 10 тыс. рублей</a:t>
          </a:r>
        </a:p>
      </dsp:txBody>
      <dsp:txXfrm>
        <a:off x="47408" y="986480"/>
        <a:ext cx="7391716" cy="808834"/>
      </dsp:txXfrm>
    </dsp:sp>
    <dsp:sp modelId="{1063BCB3-31F6-4560-A9B4-C5BA5BCEF65B}">
      <dsp:nvSpPr>
        <dsp:cNvPr id="0" name=""/>
        <dsp:cNvSpPr/>
      </dsp:nvSpPr>
      <dsp:spPr>
        <a:xfrm>
          <a:off x="3652" y="1883888"/>
          <a:ext cx="7479228" cy="80466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увеличение федеральной льготы по налогу на недвижимое имущество для многодетных семей: </a:t>
          </a:r>
          <a:r>
            <a:rPr lang="ru-RU" sz="1200" b="1" kern="1200" dirty="0">
              <a:solidFill>
                <a:srgbClr val="FF0000"/>
              </a:solidFill>
            </a:rPr>
            <a:t>дополнительно освобождаются от налога по 5 м</a:t>
          </a:r>
          <a:r>
            <a:rPr lang="ru-RU" sz="1200" b="1" kern="1200" baseline="30000" dirty="0">
              <a:solidFill>
                <a:srgbClr val="FF0000"/>
              </a:solidFill>
            </a:rPr>
            <a:t>2</a:t>
          </a:r>
          <a:r>
            <a:rPr lang="ru-RU" sz="1200" b="1" kern="1200" dirty="0">
              <a:solidFill>
                <a:srgbClr val="FF0000"/>
              </a:solidFill>
            </a:rPr>
            <a:t> в квартире и по 7 м</a:t>
          </a:r>
          <a:r>
            <a:rPr lang="ru-RU" sz="1200" b="1" kern="1200" baseline="30000" dirty="0">
              <a:solidFill>
                <a:srgbClr val="FF0000"/>
              </a:solidFill>
            </a:rPr>
            <a:t>2</a:t>
          </a:r>
          <a:r>
            <a:rPr lang="ru-RU" sz="1200" b="1" kern="1200" dirty="0">
              <a:solidFill>
                <a:srgbClr val="FF0000"/>
              </a:solidFill>
            </a:rPr>
            <a:t> в доме на каждого ребёнка</a:t>
          </a:r>
          <a:r>
            <a:rPr lang="ru-RU" sz="1200" b="1" kern="1200" dirty="0">
              <a:solidFill>
                <a:schemeClr val="tx1"/>
              </a:solidFill>
            </a:rPr>
            <a:t>, а также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0000"/>
              </a:solidFill>
            </a:rPr>
            <a:t>6 соток земельного участка</a:t>
          </a:r>
        </a:p>
      </dsp:txBody>
      <dsp:txXfrm>
        <a:off x="42933" y="1923169"/>
        <a:ext cx="7400666" cy="726105"/>
      </dsp:txXfrm>
    </dsp:sp>
    <dsp:sp modelId="{832B7764-A9FB-42F4-AB1D-B77A54161FC8}">
      <dsp:nvSpPr>
        <dsp:cNvPr id="0" name=""/>
        <dsp:cNvSpPr/>
      </dsp:nvSpPr>
      <dsp:spPr>
        <a:xfrm>
          <a:off x="3652" y="2733373"/>
          <a:ext cx="7479228" cy="565397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установление </a:t>
          </a:r>
          <a:r>
            <a:rPr lang="ru-RU" sz="1200" b="1" kern="1200" dirty="0">
              <a:solidFill>
                <a:srgbClr val="FF0000"/>
              </a:solidFill>
            </a:rPr>
            <a:t>льготной ставки </a:t>
          </a:r>
          <a:r>
            <a:rPr lang="ru-RU" sz="1200" b="1" kern="1200" dirty="0">
              <a:solidFill>
                <a:schemeClr val="tx1"/>
              </a:solidFill>
            </a:rPr>
            <a:t>(</a:t>
          </a:r>
          <a:r>
            <a:rPr lang="ru-RU" sz="1200" b="1" kern="1200" dirty="0">
              <a:solidFill>
                <a:srgbClr val="FF0000"/>
              </a:solidFill>
            </a:rPr>
            <a:t>6 %</a:t>
          </a:r>
          <a:r>
            <a:rPr lang="ru-RU" sz="1200" b="1" kern="1200" dirty="0">
              <a:solidFill>
                <a:schemeClr val="tx1"/>
              </a:solidFill>
            </a:rPr>
            <a:t>) по </a:t>
          </a:r>
          <a:r>
            <a:rPr lang="ru-RU" sz="1200" b="1" kern="1200" dirty="0">
              <a:solidFill>
                <a:srgbClr val="FF0000"/>
              </a:solidFill>
            </a:rPr>
            <a:t>ипотечному кредиту для семей с двумя и более детьми </a:t>
          </a:r>
          <a:r>
            <a:rPr lang="ru-RU" sz="1200" b="1" kern="1200" dirty="0">
              <a:solidFill>
                <a:schemeClr val="tx1"/>
              </a:solidFill>
            </a:rPr>
            <a:t>на весь период кредита (сейчас – первые 3 или 5 лет)</a:t>
          </a:r>
        </a:p>
      </dsp:txBody>
      <dsp:txXfrm>
        <a:off x="31252" y="2760973"/>
        <a:ext cx="7424028" cy="510197"/>
      </dsp:txXfrm>
    </dsp:sp>
    <dsp:sp modelId="{B29EEF5E-94CC-4C54-BFFC-99B6A42ED0DB}">
      <dsp:nvSpPr>
        <dsp:cNvPr id="0" name=""/>
        <dsp:cNvSpPr/>
      </dsp:nvSpPr>
      <dsp:spPr>
        <a:xfrm>
          <a:off x="3652" y="3343587"/>
          <a:ext cx="7479228" cy="65423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выплата за счет средств федерального бюджета </a:t>
          </a:r>
          <a:r>
            <a:rPr lang="ru-RU" sz="1200" b="1" kern="1200" dirty="0">
              <a:solidFill>
                <a:srgbClr val="FF0000"/>
              </a:solidFill>
            </a:rPr>
            <a:t>450 тыс. рублей </a:t>
          </a:r>
          <a:r>
            <a:rPr lang="ru-RU" sz="1200" b="1" kern="1200" dirty="0">
              <a:solidFill>
                <a:schemeClr val="tx1"/>
              </a:solidFill>
            </a:rPr>
            <a:t>для </a:t>
          </a:r>
          <a:r>
            <a:rPr lang="ru-RU" sz="1200" b="1" kern="1200" dirty="0">
              <a:solidFill>
                <a:srgbClr val="FF0000"/>
              </a:solidFill>
            </a:rPr>
            <a:t>«погашения» ипотечного кредита </a:t>
          </a:r>
          <a:r>
            <a:rPr lang="ru-RU" sz="1200" b="1" kern="1200" dirty="0">
              <a:solidFill>
                <a:schemeClr val="tx1"/>
              </a:solidFill>
            </a:rPr>
            <a:t>на покупку готового жилья, а также строительство дома семьям, в которых родился третий или последующий ребенок</a:t>
          </a:r>
        </a:p>
      </dsp:txBody>
      <dsp:txXfrm>
        <a:off x="35589" y="3375524"/>
        <a:ext cx="7415354" cy="59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3790"/>
          </a:xfrm>
          <a:prstGeom prst="rect">
            <a:avLst/>
          </a:prstGeom>
        </p:spPr>
        <p:txBody>
          <a:bodyPr vert="horz" lIns="91335" tIns="45667" rIns="91335" bIns="456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7" y="1"/>
            <a:ext cx="2919565" cy="493790"/>
          </a:xfrm>
          <a:prstGeom prst="rect">
            <a:avLst/>
          </a:prstGeom>
        </p:spPr>
        <p:txBody>
          <a:bodyPr vert="horz" lIns="91335" tIns="45667" rIns="91335" bIns="456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7009A5-405B-40A4-98D6-5ADBD0D5B8E2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39775"/>
            <a:ext cx="592296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5" tIns="45667" rIns="91335" bIns="4566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3"/>
            <a:ext cx="5389240" cy="4439368"/>
          </a:xfrm>
          <a:prstGeom prst="rect">
            <a:avLst/>
          </a:prstGeom>
        </p:spPr>
        <p:txBody>
          <a:bodyPr vert="horz" lIns="91335" tIns="45667" rIns="91335" bIns="4566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90"/>
          </a:xfrm>
          <a:prstGeom prst="rect">
            <a:avLst/>
          </a:prstGeom>
        </p:spPr>
        <p:txBody>
          <a:bodyPr vert="horz" lIns="91335" tIns="45667" rIns="91335" bIns="456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7" y="9370947"/>
            <a:ext cx="2919565" cy="493790"/>
          </a:xfrm>
          <a:prstGeom prst="rect">
            <a:avLst/>
          </a:prstGeom>
        </p:spPr>
        <p:txBody>
          <a:bodyPr vert="horz" wrap="square" lIns="91335" tIns="45667" rIns="91335" bIns="456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C0C362-15A1-4CF0-9F40-0E53A6E6C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26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1F39F-7D97-412A-B775-2C64062EEC2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8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1F39F-7D97-412A-B775-2C64062EEC2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8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1F39F-7D97-412A-B775-2C64062EEC2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8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1F39F-7D97-412A-B775-2C64062EEC2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8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1F39F-7D97-412A-B775-2C64062EEC2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8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1F39F-7D97-412A-B775-2C64062EEC2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8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231900"/>
            <a:ext cx="5326063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231900"/>
            <a:ext cx="5326063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231900"/>
            <a:ext cx="5326063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" y="-12895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5038725"/>
            <a:ext cx="9144000" cy="0"/>
          </a:xfrm>
          <a:prstGeom prst="line">
            <a:avLst/>
          </a:prstGeom>
          <a:ln w="3175" cmpd="sng">
            <a:solidFill>
              <a:srgbClr val="797C7C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08106" y="5038725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shablon_GERB-1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210" y="295275"/>
            <a:ext cx="14938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8772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0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42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3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99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50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6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8224" y="228600"/>
            <a:ext cx="7648576" cy="952500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38224" y="1495425"/>
            <a:ext cx="7648576" cy="3771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623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6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5038725"/>
            <a:ext cx="9144000" cy="0"/>
          </a:xfrm>
          <a:prstGeom prst="line">
            <a:avLst/>
          </a:prstGeom>
          <a:ln w="3175" cmpd="sng">
            <a:solidFill>
              <a:srgbClr val="797C7C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208106" y="5038725"/>
            <a:ext cx="396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5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76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57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98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09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40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66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332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88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849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87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500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54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301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8224" y="228600"/>
            <a:ext cx="7648576" cy="952500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38224" y="1495425"/>
            <a:ext cx="7648576" cy="37719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4891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765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10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375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404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270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693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79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018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749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9363902"/>
              </p:ext>
            </p:extLst>
          </p:nvPr>
        </p:nvGraphicFramePr>
        <p:xfrm>
          <a:off x="1589" y="1329"/>
          <a:ext cx="1587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329"/>
                        <a:ext cx="1587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7685590" y="51544"/>
            <a:ext cx="1428776" cy="808605"/>
            <a:chOff x="3286359" y="1758005"/>
            <a:chExt cx="5794120" cy="3934968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61" t="45328" r="50065" b="9385"/>
            <a:stretch/>
          </p:blipFill>
          <p:spPr>
            <a:xfrm>
              <a:off x="4984731" y="2294453"/>
              <a:ext cx="3451860" cy="3398520"/>
            </a:xfrm>
            <a:prstGeom prst="rect">
              <a:avLst/>
            </a:prstGeom>
            <a:solidFill>
              <a:srgbClr val="E71F21"/>
            </a:solidFill>
          </p:spPr>
        </p:pic>
        <p:sp>
          <p:nvSpPr>
            <p:cNvPr id="5" name="Rectangle 4"/>
            <p:cNvSpPr/>
            <p:nvPr userDrawn="1"/>
          </p:nvSpPr>
          <p:spPr>
            <a:xfrm>
              <a:off x="4182089" y="1758005"/>
              <a:ext cx="2060448" cy="1389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6289655" y="408832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6013431" y="391687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6013431" y="477666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535399" y="3368873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451579" y="4195008"/>
              <a:ext cx="58420" cy="5842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flipV="1">
              <a:off x="8096995" y="2079395"/>
              <a:ext cx="334519" cy="225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3350450">
              <a:off x="7717560" y="3997666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13" name="Isosceles Triangle 12"/>
            <p:cNvSpPr/>
            <p:nvPr userDrawn="1"/>
          </p:nvSpPr>
          <p:spPr>
            <a:xfrm rot="20653241">
              <a:off x="7250796" y="5339404"/>
              <a:ext cx="105537" cy="97536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cxnSp>
          <p:nvCxnSpPr>
            <p:cNvPr id="14" name="Straight Connector 13"/>
            <p:cNvCxnSpPr>
              <a:stCxn id="20" idx="7"/>
            </p:cNvCxnSpPr>
            <p:nvPr userDrawn="1"/>
          </p:nvCxnSpPr>
          <p:spPr>
            <a:xfrm flipV="1">
              <a:off x="7047217" y="2422524"/>
              <a:ext cx="2000495" cy="2130625"/>
            </a:xfrm>
            <a:prstGeom prst="line">
              <a:avLst/>
            </a:prstGeom>
            <a:ln w="9525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 userDrawn="1"/>
          </p:nvSpPr>
          <p:spPr>
            <a:xfrm>
              <a:off x="9022059" y="2388490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8402303" y="3946088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804708" y="4362916"/>
              <a:ext cx="968432" cy="448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7037809" y="4601503"/>
              <a:ext cx="1645920" cy="0"/>
            </a:xfrm>
            <a:prstGeom prst="line">
              <a:avLst/>
            </a:prstGeom>
            <a:ln w="12700">
              <a:solidFill>
                <a:srgbClr val="B3B0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 userDrawn="1"/>
          </p:nvSpPr>
          <p:spPr>
            <a:xfrm>
              <a:off x="8683731" y="4564943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962122" y="4538546"/>
              <a:ext cx="99695" cy="99695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5400000">
              <a:off x="8004162" y="4568761"/>
              <a:ext cx="64674" cy="59771"/>
            </a:xfrm>
            <a:prstGeom prst="triangl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2" name="Isosceles Triangle 21"/>
            <p:cNvSpPr/>
            <p:nvPr userDrawn="1"/>
          </p:nvSpPr>
          <p:spPr>
            <a:xfrm rot="20395380">
              <a:off x="3286359" y="2293565"/>
              <a:ext cx="2580552" cy="1902373"/>
            </a:xfrm>
            <a:prstGeom prst="triangle">
              <a:avLst/>
            </a:prstGeom>
            <a:noFill/>
            <a:ln>
              <a:solidFill>
                <a:srgbClr val="938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7027651" y="1949196"/>
              <a:ext cx="1714500" cy="1714500"/>
            </a:xfrm>
            <a:prstGeom prst="ellipse">
              <a:avLst/>
            </a:prstGeom>
            <a:noFill/>
            <a:ln>
              <a:solidFill>
                <a:srgbClr val="938F8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4" name="Isosceles Triangle 23"/>
            <p:cNvSpPr/>
            <p:nvPr userDrawn="1"/>
          </p:nvSpPr>
          <p:spPr>
            <a:xfrm rot="7784879">
              <a:off x="7154807" y="2065961"/>
              <a:ext cx="329184" cy="327099"/>
            </a:xfrm>
            <a:prstGeom prst="triangle">
              <a:avLst/>
            </a:prstGeom>
            <a:solidFill>
              <a:srgbClr val="009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5" name="Isosceles Triangle 24"/>
            <p:cNvSpPr/>
            <p:nvPr userDrawn="1"/>
          </p:nvSpPr>
          <p:spPr>
            <a:xfrm rot="21060853">
              <a:off x="8395568" y="3139821"/>
              <a:ext cx="329184" cy="327099"/>
            </a:xfrm>
            <a:prstGeom prst="triangle">
              <a:avLst/>
            </a:prstGeom>
            <a:solidFill>
              <a:srgbClr val="E32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860771" y="2777236"/>
              <a:ext cx="58420" cy="584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E32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7524345" y="2428568"/>
              <a:ext cx="719331" cy="719331"/>
            </a:xfrm>
            <a:prstGeom prst="ellipse">
              <a:avLst/>
            </a:prstGeom>
            <a:noFill/>
            <a:ln>
              <a:solidFill>
                <a:srgbClr val="E3293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931897" y="4417893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924405" y="2833102"/>
              <a:ext cx="120651" cy="120650"/>
            </a:xfrm>
            <a:prstGeom prst="ellipse">
              <a:avLst/>
            </a:prstGeom>
            <a:solidFill>
              <a:srgbClr val="0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30" name="Isosceles Triangle 29"/>
            <p:cNvSpPr/>
            <p:nvPr userDrawn="1"/>
          </p:nvSpPr>
          <p:spPr>
            <a:xfrm rot="2229047">
              <a:off x="4464244" y="2395672"/>
              <a:ext cx="1151941" cy="849206"/>
            </a:xfrm>
            <a:prstGeom prst="triangle">
              <a:avLst/>
            </a:prstGeom>
            <a:noFill/>
            <a:ln>
              <a:solidFill>
                <a:srgbClr val="6666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402941" y="546215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7367606" y="558038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8168462" y="2273723"/>
              <a:ext cx="45719" cy="45719"/>
            </a:xfrm>
            <a:prstGeom prst="ellipse">
              <a:avLst/>
            </a:prstGeom>
            <a:solidFill>
              <a:srgbClr val="CBC9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 rot="1321415">
              <a:off x="7987137" y="2288251"/>
              <a:ext cx="171451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3146"/>
              <a:endParaRPr lang="en-US" sz="1400">
                <a:solidFill>
                  <a:srgbClr val="CBC9C3"/>
                </a:solidFill>
              </a:endParaRPr>
            </a:p>
          </p:txBody>
        </p:sp>
      </p:grpSp>
      <p:sp>
        <p:nvSpPr>
          <p:cNvPr id="44" name="Text Placeholder 2"/>
          <p:cNvSpPr>
            <a:spLocks noGrp="1"/>
          </p:cNvSpPr>
          <p:nvPr>
            <p:ph idx="1"/>
          </p:nvPr>
        </p:nvSpPr>
        <p:spPr>
          <a:xfrm>
            <a:off x="628650" y="1524001"/>
            <a:ext cx="7886700" cy="3365500"/>
          </a:xfrm>
          <a:prstGeom prst="rect">
            <a:avLst/>
          </a:prstGeom>
          <a:noFill/>
        </p:spPr>
        <p:txBody>
          <a:bodyPr vert="horz" lIns="71323" tIns="35662" rIns="71323" bIns="35662" rtlCol="0">
            <a:normAutofit/>
          </a:bodyPr>
          <a:lstStyle>
            <a:lvl1pPr marL="0" indent="0">
              <a:buNone/>
              <a:defRPr>
                <a:solidFill>
                  <a:srgbClr val="02020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-2149881" y="260697"/>
            <a:ext cx="550288" cy="448733"/>
          </a:xfrm>
          <a:prstGeom prst="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-2149881" y="754939"/>
            <a:ext cx="550288" cy="448733"/>
          </a:xfrm>
          <a:prstGeom prst="rect">
            <a:avLst/>
          </a:prstGeom>
          <a:solidFill>
            <a:srgbClr val="E7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-2149881" y="1249180"/>
            <a:ext cx="550288" cy="448733"/>
          </a:xfrm>
          <a:prstGeom prst="rect">
            <a:avLst/>
          </a:prstGeom>
          <a:solidFill>
            <a:srgbClr val="CB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-2149881" y="1742698"/>
            <a:ext cx="550288" cy="448733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-2149881" y="2232789"/>
            <a:ext cx="550288" cy="448733"/>
          </a:xfrm>
          <a:prstGeom prst="rect">
            <a:avLst/>
          </a:prstGeom>
          <a:solidFill>
            <a:srgbClr val="FAA9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  <a:p>
            <a:pPr algn="ctr" defTabSz="713146"/>
            <a:r>
              <a:rPr lang="ru-RU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-871077" y="285750"/>
            <a:ext cx="678863" cy="491527"/>
          </a:xfrm>
          <a:prstGeom prst="rect">
            <a:avLst/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204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-871077" y="3943350"/>
            <a:ext cx="678863" cy="491527"/>
          </a:xfrm>
          <a:prstGeom prst="rect">
            <a:avLst/>
          </a:prstGeom>
          <a:solidFill>
            <a:srgbClr val="EAEAEA"/>
          </a:solidFill>
          <a:ln w="12700" cap="flat" cmpd="sng" algn="ctr">
            <a:solidFill>
              <a:srgbClr val="7F7F7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100" baseline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</a:p>
          <a:p>
            <a:pPr algn="ctr"/>
            <a:r>
              <a:rPr lang="en-US" sz="1100" baseline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</a:p>
          <a:p>
            <a:pPr algn="ctr"/>
            <a:r>
              <a:rPr lang="en-US" sz="1100" baseline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</a:p>
        </p:txBody>
      </p:sp>
      <p:sp>
        <p:nvSpPr>
          <p:cNvPr id="53" name="Rectangle 52"/>
          <p:cNvSpPr/>
          <p:nvPr userDrawn="1"/>
        </p:nvSpPr>
        <p:spPr>
          <a:xfrm>
            <a:off x="-871077" y="5020310"/>
            <a:ext cx="678863" cy="49152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7F7F7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100" baseline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</a:p>
          <a:p>
            <a:pPr algn="ctr"/>
            <a:r>
              <a:rPr lang="en-US" sz="1100" baseline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</a:p>
          <a:p>
            <a:pPr algn="ctr"/>
            <a:r>
              <a:rPr lang="en-US" sz="1100" baseline="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</a:p>
        </p:txBody>
      </p:sp>
      <p:sp>
        <p:nvSpPr>
          <p:cNvPr id="54" name="Rectangle 53"/>
          <p:cNvSpPr/>
          <p:nvPr userDrawn="1"/>
        </p:nvSpPr>
        <p:spPr>
          <a:xfrm>
            <a:off x="-871077" y="1055987"/>
            <a:ext cx="678863" cy="491527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-871077" y="1677670"/>
            <a:ext cx="678863" cy="491527"/>
          </a:xfrm>
          <a:prstGeom prst="rect">
            <a:avLst/>
          </a:prstGeom>
          <a:solidFill>
            <a:srgbClr val="3B3B3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-871077" y="2399030"/>
            <a:ext cx="678863" cy="491527"/>
          </a:xfrm>
          <a:prstGeom prst="rect">
            <a:avLst/>
          </a:prstGeom>
          <a:solidFill>
            <a:srgbClr val="7F7F7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-871077" y="3069590"/>
            <a:ext cx="678863" cy="491527"/>
          </a:xfrm>
          <a:prstGeom prst="rect">
            <a:avLst/>
          </a:prstGeom>
          <a:solidFill>
            <a:srgbClr val="BFBFBF"/>
          </a:solidFill>
          <a:ln w="12700" cap="flat" cmpd="sng" algn="ctr">
            <a:solidFill>
              <a:srgbClr val="7F7F7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</a:p>
          <a:p>
            <a:pPr algn="ctr"/>
            <a:r>
              <a:rPr lang="en-US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</a:p>
        </p:txBody>
      </p:sp>
    </p:spTree>
    <p:extLst>
      <p:ext uri="{BB962C8B-B14F-4D97-AF65-F5344CB8AC3E}">
        <p14:creationId xmlns:p14="http://schemas.microsoft.com/office/powerpoint/2010/main" val="190893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2D0CC657-FC71-426C-AC44-082A7F8F3456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97B211A7-D48E-45CE-B92A-7CAEFE542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lIns="47540" tIns="23770" rIns="47540" bIns="23770" anchor="b"/>
          <a:lstStyle>
            <a:lvl1pPr algn="ctr">
              <a:defRPr sz="4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9"/>
            <a:ext cx="6858000" cy="1379801"/>
          </a:xfrm>
          <a:prstGeom prst="rect">
            <a:avLst/>
          </a:prstGeom>
        </p:spPr>
        <p:txBody>
          <a:bodyPr lIns="47540" tIns="23770" rIns="47540" bIns="23770"/>
          <a:lstStyle>
            <a:lvl1pPr marL="0" indent="0" algn="ctr">
              <a:buNone/>
              <a:defRPr sz="1900"/>
            </a:lvl1pPr>
            <a:lvl2pPr marL="356547" indent="0" algn="ctr">
              <a:buNone/>
              <a:defRPr sz="1600"/>
            </a:lvl2pPr>
            <a:lvl3pPr marL="713095" indent="0" algn="ctr">
              <a:buNone/>
              <a:defRPr sz="1400"/>
            </a:lvl3pPr>
            <a:lvl4pPr marL="1069642" indent="0" algn="ctr">
              <a:buNone/>
              <a:defRPr sz="1200"/>
            </a:lvl4pPr>
            <a:lvl5pPr marL="1426190" indent="0" algn="ctr">
              <a:buNone/>
              <a:defRPr sz="1200"/>
            </a:lvl5pPr>
            <a:lvl6pPr marL="1782737" indent="0" algn="ctr">
              <a:buNone/>
              <a:defRPr sz="1200"/>
            </a:lvl6pPr>
            <a:lvl7pPr marL="2139285" indent="0" algn="ctr">
              <a:buNone/>
              <a:defRPr sz="1200"/>
            </a:lvl7pPr>
            <a:lvl8pPr marL="2495832" indent="0" algn="ctr">
              <a:buNone/>
              <a:defRPr sz="1200"/>
            </a:lvl8pPr>
            <a:lvl9pPr marL="2852379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47540" tIns="23770" rIns="47540" bIns="23770"/>
          <a:lstStyle/>
          <a:p>
            <a:fld id="{D2B22F34-1BB7-1F4C-9401-305BBA0C198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47540" tIns="23770" rIns="47540" bIns="2377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lIns="47540" tIns="23770" rIns="47540" bIns="23770"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3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2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45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94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"/>
            <a:ext cx="9144000" cy="5702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34" r:id="rId1"/>
    <p:sldLayoutId id="2147485635" r:id="rId2"/>
    <p:sldLayoutId id="2147485616" r:id="rId3"/>
    <p:sldLayoutId id="2147485617" r:id="rId4"/>
    <p:sldLayoutId id="2147485670" r:id="rId5"/>
    <p:sldLayoutId id="2147485671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18"/>
          <p:cNvSpPr>
            <a:spLocks noChangeArrowheads="1"/>
          </p:cNvSpPr>
          <p:nvPr/>
        </p:nvSpPr>
        <p:spPr bwMode="auto">
          <a:xfrm>
            <a:off x="1139844" y="125413"/>
            <a:ext cx="8004175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3" name="Прямоугольник 19"/>
          <p:cNvSpPr>
            <a:spLocks noChangeArrowheads="1"/>
          </p:cNvSpPr>
          <p:nvPr/>
        </p:nvSpPr>
        <p:spPr bwMode="auto">
          <a:xfrm>
            <a:off x="0" y="125413"/>
            <a:ext cx="1092200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 bwMode="auto">
          <a:xfrm>
            <a:off x="8756650" y="5297488"/>
            <a:ext cx="387350" cy="2000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fld id="{7F937622-73C4-4675-A86D-F587D65BDE94}" type="slidenum">
              <a:rPr lang="ru-RU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2055" name="Picture 10" descr="shablon-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shablon_GERB-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42" y="112713"/>
            <a:ext cx="1260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18"/>
          <p:cNvSpPr>
            <a:spLocks noChangeArrowheads="1"/>
          </p:cNvSpPr>
          <p:nvPr/>
        </p:nvSpPr>
        <p:spPr bwMode="auto">
          <a:xfrm>
            <a:off x="1139844" y="125413"/>
            <a:ext cx="8004175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7" name="Прямоугольник 19"/>
          <p:cNvSpPr>
            <a:spLocks noChangeArrowheads="1"/>
          </p:cNvSpPr>
          <p:nvPr/>
        </p:nvSpPr>
        <p:spPr bwMode="auto">
          <a:xfrm>
            <a:off x="0" y="125413"/>
            <a:ext cx="1092200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 bwMode="auto">
          <a:xfrm>
            <a:off x="8756650" y="5297488"/>
            <a:ext cx="387350" cy="2000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fld id="{8652A084-0B83-47AE-B283-D1755E85B95D}" type="slidenum">
              <a:rPr lang="ru-RU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z="1200">
              <a:solidFill>
                <a:srgbClr val="FFFFFF"/>
              </a:solidFill>
            </a:endParaRPr>
          </a:p>
        </p:txBody>
      </p:sp>
      <p:pic>
        <p:nvPicPr>
          <p:cNvPr id="3079" name="Picture 10" descr="shablon-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shablon_GERB-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42" y="112713"/>
            <a:ext cx="1260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1" r:id="rId1"/>
    <p:sldLayoutId id="2147485622" r:id="rId2"/>
    <p:sldLayoutId id="2147485623" r:id="rId3"/>
    <p:sldLayoutId id="2147485624" r:id="rId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рямоугольник 18"/>
          <p:cNvSpPr>
            <a:spLocks noChangeArrowheads="1"/>
          </p:cNvSpPr>
          <p:nvPr/>
        </p:nvSpPr>
        <p:spPr bwMode="auto">
          <a:xfrm>
            <a:off x="1139844" y="125413"/>
            <a:ext cx="8004175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1" name="Прямоугольник 19"/>
          <p:cNvSpPr>
            <a:spLocks noChangeArrowheads="1"/>
          </p:cNvSpPr>
          <p:nvPr/>
        </p:nvSpPr>
        <p:spPr bwMode="auto">
          <a:xfrm>
            <a:off x="0" y="125413"/>
            <a:ext cx="1092200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 bwMode="auto">
          <a:xfrm>
            <a:off x="8756650" y="5297488"/>
            <a:ext cx="387350" cy="2000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fld id="{CB93190C-9BED-46A0-88D8-840C801E9952}" type="slidenum">
              <a:rPr lang="ru-RU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z="1200">
              <a:solidFill>
                <a:srgbClr val="FFFFFF"/>
              </a:solidFill>
            </a:endParaRPr>
          </a:p>
        </p:txBody>
      </p:sp>
      <p:pic>
        <p:nvPicPr>
          <p:cNvPr id="4103" name="Picture 10" descr="shablon-10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shablon_GERB-11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42" y="112713"/>
            <a:ext cx="1260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5" r:id="rId1"/>
    <p:sldLayoutId id="2147485626" r:id="rId2"/>
    <p:sldLayoutId id="2147485627" r:id="rId3"/>
    <p:sldLayoutId id="2147485628" r:id="rId4"/>
    <p:sldLayoutId id="2147485629" r:id="rId5"/>
    <p:sldLayoutId id="2147485630" r:id="rId6"/>
    <p:sldLayoutId id="2147485631" r:id="rId7"/>
    <p:sldLayoutId id="2147485632" r:id="rId8"/>
    <p:sldLayoutId id="2147485652" r:id="rId9"/>
    <p:sldLayoutId id="2147485653" r:id="rId10"/>
    <p:sldLayoutId id="2147485654" r:id="rId11"/>
    <p:sldLayoutId id="2147485642" r:id="rId12"/>
    <p:sldLayoutId id="2147485643" r:id="rId13"/>
    <p:sldLayoutId id="2147485644" r:id="rId1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рямоугольник 18"/>
          <p:cNvSpPr>
            <a:spLocks noChangeArrowheads="1"/>
          </p:cNvSpPr>
          <p:nvPr/>
        </p:nvSpPr>
        <p:spPr bwMode="auto">
          <a:xfrm>
            <a:off x="1139844" y="125413"/>
            <a:ext cx="8004175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1" name="Прямоугольник 19"/>
          <p:cNvSpPr>
            <a:spLocks noChangeArrowheads="1"/>
          </p:cNvSpPr>
          <p:nvPr/>
        </p:nvSpPr>
        <p:spPr bwMode="auto">
          <a:xfrm>
            <a:off x="0" y="125413"/>
            <a:ext cx="1092200" cy="11525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 bwMode="auto">
          <a:xfrm>
            <a:off x="8756650" y="5297488"/>
            <a:ext cx="387350" cy="200025"/>
          </a:xfrm>
          <a:prstGeom prst="rect">
            <a:avLst/>
          </a:prstGeom>
          <a:solidFill>
            <a:srgbClr val="1171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fld id="{CB93190C-9BED-46A0-88D8-840C801E9952}" type="slidenum">
              <a:rPr lang="ru-RU" sz="100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ru-RU" sz="1200">
              <a:solidFill>
                <a:srgbClr val="FFFFFF"/>
              </a:solidFill>
            </a:endParaRPr>
          </a:p>
        </p:txBody>
      </p:sp>
      <p:pic>
        <p:nvPicPr>
          <p:cNvPr id="4103" name="Picture 10" descr="shablon-10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295275"/>
            <a:ext cx="119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shablon_GERB-11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42" y="112713"/>
            <a:ext cx="12604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18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  <p:sldLayoutId id="2147485664" r:id="rId9"/>
    <p:sldLayoutId id="2147485665" r:id="rId10"/>
    <p:sldLayoutId id="2147485666" r:id="rId11"/>
    <p:sldLayoutId id="2147485667" r:id="rId12"/>
    <p:sldLayoutId id="2147485668" r:id="rId13"/>
    <p:sldLayoutId id="2147485669" r:id="rId14"/>
    <p:sldLayoutId id="2147485672" r:id="rId15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42.xml"/><Relationship Id="rId7" Type="http://schemas.openxmlformats.org/officeDocument/2006/relationships/chart" Target="../charts/char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8.e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em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2871682"/>
            <a:ext cx="4104456" cy="1930033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87313"/>
            <a:r>
              <a:rPr lang="ru-RU" sz="1400" dirty="0">
                <a:solidFill>
                  <a:schemeClr val="bg1"/>
                </a:solidFill>
              </a:rPr>
              <a:t>НАПРАВЛЕНИЕ ДЕЯТЕЛЬНОСТИ СЧЕТНОЙ ПАЛАТЫ 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ПО ЭКСПЕРТНО-АНАЛИТИЧЕСКОЙ И КОНТРОЛЬНОЙ ДЕЯТЕЛЬНОСТИ В ОБЛАСТИ РАСХОДОВ ФЕДЕРАЛЬНОГО БЮДЖЕТА НА ФИЗИЧЕСКУЮ КУЛЬТУРУ, СПОРТ, СОЦИАЛЬНУЮ ПОЛИТИКУ, СРЕДСТВ ПЕНСИОННОГО ФОНДА РОССИЙСКОЙ ФЕДЕРАЦИИ, ФОНДА СОЦИАЛЬНОГО СТРАХОВАНИЯ РОССИЙСКОЙ ФЕДЕРАЦИИ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07904" y="247934"/>
            <a:ext cx="38884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6666"/>
                </a:solidFill>
                <a:latin typeface="+mn-lt"/>
                <a:cs typeface="Times New Roman" pitchFamily="18" charset="0"/>
              </a:rPr>
              <a:t>Аудитор Счетной палаты </a:t>
            </a:r>
          </a:p>
          <a:p>
            <a:pPr eaLnBrk="1" hangingPunct="1"/>
            <a:r>
              <a:rPr lang="ru-RU" altLang="ru-RU" sz="2400" b="1" dirty="0">
                <a:solidFill>
                  <a:srgbClr val="006666"/>
                </a:solidFill>
                <a:latin typeface="+mn-lt"/>
                <a:cs typeface="Times New Roman" pitchFamily="18" charset="0"/>
              </a:rPr>
              <a:t>Российской Федерации </a:t>
            </a:r>
          </a:p>
          <a:p>
            <a:pPr eaLnBrk="1" hangingPunct="1"/>
            <a:r>
              <a:rPr lang="ru-RU" altLang="ru-RU" sz="2400" b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С.Ю.Орлова</a:t>
            </a:r>
            <a:endParaRPr lang="ru-RU" altLang="ru-RU" sz="2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920074-97B5-1B4A-A728-CDA59DC268D6}"/>
              </a:ext>
            </a:extLst>
          </p:cNvPr>
          <p:cNvSpPr/>
          <p:nvPr/>
        </p:nvSpPr>
        <p:spPr>
          <a:xfrm>
            <a:off x="35496" y="49187"/>
            <a:ext cx="1368152" cy="1259269"/>
          </a:xfrm>
          <a:prstGeom prst="rect">
            <a:avLst/>
          </a:prstGeom>
          <a:solidFill>
            <a:srgbClr val="DF22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DF2237"/>
              </a:solidFill>
              <a:highlight>
                <a:srgbClr val="1AA9BF"/>
              </a:highlight>
            </a:endParaRPr>
          </a:p>
        </p:txBody>
      </p:sp>
      <p:pic>
        <p:nvPicPr>
          <p:cNvPr id="9" name="Изображение 23">
            <a:extLst>
              <a:ext uri="{FF2B5EF4-FFF2-40B4-BE49-F238E27FC236}">
                <a16:creationId xmlns:a16="http://schemas.microsoft.com/office/drawing/2014/main" id="{0C2D4061-388D-C244-A1A3-1C42E0A4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2" y="277530"/>
            <a:ext cx="823222" cy="6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0D5CCC2-4932-6F49-BC59-373910160B18}"/>
              </a:ext>
            </a:extLst>
          </p:cNvPr>
          <p:cNvSpPr/>
          <p:nvPr/>
        </p:nvSpPr>
        <p:spPr>
          <a:xfrm>
            <a:off x="18497" y="25730"/>
            <a:ext cx="9144000" cy="9664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23DF580-4407-2B47-BBDE-67A9AAEF160A}"/>
              </a:ext>
            </a:extLst>
          </p:cNvPr>
          <p:cNvGrpSpPr/>
          <p:nvPr/>
        </p:nvGrpSpPr>
        <p:grpSpPr>
          <a:xfrm>
            <a:off x="18497" y="100861"/>
            <a:ext cx="846538" cy="757441"/>
            <a:chOff x="0" y="100860"/>
            <a:chExt cx="846538" cy="75744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B680F3-3776-7242-9E9E-F0213FEED53F}"/>
                </a:ext>
              </a:extLst>
            </p:cNvPr>
            <p:cNvSpPr/>
            <p:nvPr/>
          </p:nvSpPr>
          <p:spPr>
            <a:xfrm>
              <a:off x="0" y="100860"/>
              <a:ext cx="846538" cy="757441"/>
            </a:xfrm>
            <a:prstGeom prst="rect">
              <a:avLst/>
            </a:prstGeom>
            <a:solidFill>
              <a:srgbClr val="DF22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DF2237"/>
                </a:solidFill>
                <a:highlight>
                  <a:srgbClr val="1AA9BF"/>
                </a:highlight>
              </a:endParaRPr>
            </a:p>
          </p:txBody>
        </p:sp>
        <p:pic>
          <p:nvPicPr>
            <p:cNvPr id="44" name="Изображение 23">
              <a:extLst>
                <a:ext uri="{FF2B5EF4-FFF2-40B4-BE49-F238E27FC236}">
                  <a16:creationId xmlns:a16="http://schemas.microsoft.com/office/drawing/2014/main" id="{4449070E-D585-6F4C-BB3B-2C1D0E08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69" y="264522"/>
              <a:ext cx="495162" cy="399939"/>
            </a:xfrm>
            <a:prstGeom prst="rect">
              <a:avLst/>
            </a:prstGeom>
          </p:spPr>
        </p:pic>
      </p:grp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846538" y="125296"/>
            <a:ext cx="80156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800" b="1" cap="all" dirty="0">
              <a:latin typeface="+mn-lt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atin typeface="+mn-lt"/>
                <a:cs typeface="Times New Roman" pitchFamily="18" charset="0"/>
              </a:rPr>
              <a:t>СТРАТЕГИЯ РАЗВИТИЯ ПРОИЗВОДСТВА ПРОМЫШЛЕННОЙ ПРОДУКЦИИ РЕАБИЛИТАЦИОННОЙ НАПРАВЛЕННОСТИ  ДО 2025 ГОДА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5" y="1326354"/>
            <a:ext cx="1444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225055"/>
            <a:ext cx="7170526" cy="105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8000"/>
              </a:lnSpc>
              <a:defRPr/>
            </a:pPr>
            <a:r>
              <a:rPr lang="ru-RU" sz="1600" b="1" dirty="0">
                <a:solidFill>
                  <a:srgbClr val="C00000"/>
                </a:solidFill>
              </a:rPr>
              <a:t>Цель</a:t>
            </a:r>
            <a:r>
              <a:rPr lang="ru-RU" sz="1600" b="1" dirty="0">
                <a:solidFill>
                  <a:prstClr val="black"/>
                </a:solidFill>
              </a:rPr>
              <a:t> Стратегии развития производства промышленной продукции реабилитационной направленности</a:t>
            </a:r>
            <a:r>
              <a:rPr lang="ru-RU" sz="1600" dirty="0">
                <a:solidFill>
                  <a:prstClr val="black"/>
                </a:solidFill>
              </a:rPr>
              <a:t> до 2025 года </a:t>
            </a:r>
            <a:r>
              <a:rPr lang="ru-RU" sz="1600" b="1" dirty="0">
                <a:solidFill>
                  <a:prstClr val="black"/>
                </a:solidFill>
              </a:rPr>
              <a:t>– </a:t>
            </a:r>
            <a:r>
              <a:rPr lang="ru-RU" sz="1600" dirty="0">
                <a:solidFill>
                  <a:prstClr val="black"/>
                </a:solidFill>
              </a:rPr>
              <a:t> создание </a:t>
            </a:r>
            <a:r>
              <a:rPr lang="ru-RU" sz="1600" b="1" dirty="0">
                <a:solidFill>
                  <a:srgbClr val="C00000"/>
                </a:solidFill>
              </a:rPr>
              <a:t>конкурентоспособной и устойчивой отрасли </a:t>
            </a:r>
            <a:r>
              <a:rPr lang="ru-RU" sz="1600" dirty="0">
                <a:solidFill>
                  <a:prstClr val="black"/>
                </a:solidFill>
              </a:rPr>
              <a:t>для обеспечения потребностей инвалидов и маломобильных граждан в целях прироста </a:t>
            </a:r>
            <a:r>
              <a:rPr lang="ru-RU" sz="1600" b="1" dirty="0">
                <a:solidFill>
                  <a:srgbClr val="C00000"/>
                </a:solidFill>
              </a:rPr>
              <a:t>качества  жизни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37" y="429766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56" y="2326970"/>
            <a:ext cx="17986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32541"/>
            <a:ext cx="1907722" cy="148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18" y="3700461"/>
            <a:ext cx="1662404" cy="15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887" y="3145532"/>
            <a:ext cx="3570009" cy="105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8000"/>
              </a:lnSpc>
              <a:defRPr/>
            </a:pPr>
            <a:r>
              <a:rPr lang="ru-RU" sz="1600" b="1" dirty="0">
                <a:solidFill>
                  <a:srgbClr val="C00000"/>
                </a:solidFill>
              </a:rPr>
              <a:t>Задача</a:t>
            </a:r>
            <a:r>
              <a:rPr lang="ru-RU" sz="1600" b="1" dirty="0">
                <a:solidFill>
                  <a:prstClr val="black"/>
                </a:solidFill>
              </a:rPr>
              <a:t> – </a:t>
            </a:r>
            <a:r>
              <a:rPr lang="ru-RU" sz="1600" dirty="0">
                <a:solidFill>
                  <a:prstClr val="black"/>
                </a:solidFill>
              </a:rPr>
              <a:t>устранение </a:t>
            </a:r>
            <a:r>
              <a:rPr lang="ru-RU" sz="1600" b="1" dirty="0">
                <a:solidFill>
                  <a:prstClr val="black"/>
                </a:solidFill>
              </a:rPr>
              <a:t>препятствия для полноценной работы </a:t>
            </a:r>
            <a:r>
              <a:rPr lang="ru-RU" sz="1600" dirty="0">
                <a:solidFill>
                  <a:prstClr val="black"/>
                </a:solidFill>
              </a:rPr>
              <a:t>маломобильных </a:t>
            </a:r>
          </a:p>
          <a:p>
            <a:pPr lvl="0">
              <a:lnSpc>
                <a:spcPct val="98000"/>
              </a:lnSpc>
              <a:defRPr/>
            </a:pPr>
            <a:r>
              <a:rPr lang="ru-RU" sz="1600" dirty="0">
                <a:solidFill>
                  <a:prstClr val="black"/>
                </a:solidFill>
              </a:rPr>
              <a:t>граждан, позволяющей получать полноценный доход.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31" y="2338880"/>
            <a:ext cx="582526" cy="80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8372" y="4694325"/>
            <a:ext cx="4572000" cy="8161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8000"/>
              </a:lnSpc>
              <a:defRPr/>
            </a:pPr>
            <a:r>
              <a:rPr lang="ru-RU" sz="1600" b="1" dirty="0">
                <a:solidFill>
                  <a:prstClr val="black"/>
                </a:solidFill>
              </a:rPr>
              <a:t>Развитие </a:t>
            </a:r>
            <a:r>
              <a:rPr lang="ru-RU" sz="1600" b="1" dirty="0" err="1">
                <a:solidFill>
                  <a:prstClr val="black"/>
                </a:solidFill>
              </a:rPr>
              <a:t>протезно</a:t>
            </a:r>
            <a:r>
              <a:rPr lang="ru-RU" sz="1600" b="1" dirty="0">
                <a:solidFill>
                  <a:prstClr val="black"/>
                </a:solidFill>
              </a:rPr>
              <a:t>–ортопедической отрасли как центра обеспечения населения средствами реабилитации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88" y="4012456"/>
            <a:ext cx="582526" cy="66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1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4432595"/>
              </p:ext>
            </p:extLst>
          </p:nvPr>
        </p:nvGraphicFramePr>
        <p:xfrm>
          <a:off x="1144192" y="1329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329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4" name="Group 153"/>
          <p:cNvGrpSpPr/>
          <p:nvPr/>
        </p:nvGrpSpPr>
        <p:grpSpPr>
          <a:xfrm>
            <a:off x="8799359" y="846821"/>
            <a:ext cx="151481" cy="167925"/>
            <a:chOff x="2776538" y="5208588"/>
            <a:chExt cx="690563" cy="688975"/>
          </a:xfrm>
          <a:solidFill>
            <a:schemeClr val="bg1"/>
          </a:solidFill>
        </p:grpSpPr>
        <p:sp>
          <p:nvSpPr>
            <p:cNvPr id="155" name="Freeform 368"/>
            <p:cNvSpPr>
              <a:spLocks/>
            </p:cNvSpPr>
            <p:nvPr/>
          </p:nvSpPr>
          <p:spPr bwMode="auto">
            <a:xfrm>
              <a:off x="2971801" y="5403850"/>
              <a:ext cx="330200" cy="330200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33" y="54"/>
                </a:cxn>
                <a:cxn ang="0">
                  <a:pos x="14" y="36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36" y="14"/>
                </a:cxn>
                <a:cxn ang="0">
                  <a:pos x="54" y="33"/>
                </a:cxn>
                <a:cxn ang="0">
                  <a:pos x="57" y="42"/>
                </a:cxn>
                <a:cxn ang="0">
                  <a:pos x="42" y="57"/>
                </a:cxn>
              </a:cxnLst>
              <a:rect l="0" t="0" r="r" b="b"/>
              <a:pathLst>
                <a:path w="88" h="88">
                  <a:moveTo>
                    <a:pt x="42" y="57"/>
                  </a:moveTo>
                  <a:cubicBezTo>
                    <a:pt x="38" y="57"/>
                    <a:pt x="35" y="56"/>
                    <a:pt x="33" y="54"/>
                  </a:cubicBezTo>
                  <a:cubicBezTo>
                    <a:pt x="33" y="54"/>
                    <a:pt x="14" y="36"/>
                    <a:pt x="14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41" y="0"/>
                    <a:pt x="39" y="0"/>
                    <a:pt x="36" y="1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54" y="32"/>
                    <a:pt x="54" y="33"/>
                  </a:cubicBezTo>
                  <a:cubicBezTo>
                    <a:pt x="56" y="35"/>
                    <a:pt x="57" y="39"/>
                    <a:pt x="57" y="42"/>
                  </a:cubicBezTo>
                  <a:cubicBezTo>
                    <a:pt x="57" y="50"/>
                    <a:pt x="50" y="57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69"/>
            <p:cNvSpPr>
              <a:spLocks/>
            </p:cNvSpPr>
            <p:nvPr/>
          </p:nvSpPr>
          <p:spPr bwMode="auto">
            <a:xfrm>
              <a:off x="2806701" y="5238750"/>
              <a:ext cx="660400" cy="6588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3" y="7"/>
                </a:cxn>
                <a:cxn ang="0">
                  <a:pos x="68" y="22"/>
                </a:cxn>
                <a:cxn ang="0">
                  <a:pos x="88" y="19"/>
                </a:cxn>
                <a:cxn ang="0">
                  <a:pos x="157" y="88"/>
                </a:cxn>
                <a:cxn ang="0">
                  <a:pos x="88" y="157"/>
                </a:cxn>
                <a:cxn ang="0">
                  <a:pos x="19" y="88"/>
                </a:cxn>
                <a:cxn ang="0">
                  <a:pos x="22" y="68"/>
                </a:cxn>
                <a:cxn ang="0">
                  <a:pos x="7" y="53"/>
                </a:cxn>
                <a:cxn ang="0">
                  <a:pos x="0" y="88"/>
                </a:cxn>
                <a:cxn ang="0">
                  <a:pos x="88" y="176"/>
                </a:cxn>
                <a:cxn ang="0">
                  <a:pos x="176" y="88"/>
                </a:cxn>
                <a:cxn ang="0">
                  <a:pos x="88" y="0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76" y="0"/>
                    <a:pt x="64" y="3"/>
                    <a:pt x="53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5" y="20"/>
                    <a:pt x="81" y="19"/>
                    <a:pt x="88" y="19"/>
                  </a:cubicBezTo>
                  <a:cubicBezTo>
                    <a:pt x="126" y="19"/>
                    <a:pt x="157" y="50"/>
                    <a:pt x="157" y="88"/>
                  </a:cubicBezTo>
                  <a:cubicBezTo>
                    <a:pt x="157" y="126"/>
                    <a:pt x="126" y="157"/>
                    <a:pt x="88" y="157"/>
                  </a:cubicBezTo>
                  <a:cubicBezTo>
                    <a:pt x="50" y="157"/>
                    <a:pt x="19" y="126"/>
                    <a:pt x="19" y="88"/>
                  </a:cubicBezTo>
                  <a:cubicBezTo>
                    <a:pt x="19" y="81"/>
                    <a:pt x="20" y="75"/>
                    <a:pt x="22" y="6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64"/>
                    <a:pt x="0" y="76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70"/>
            <p:cNvSpPr>
              <a:spLocks/>
            </p:cNvSpPr>
            <p:nvPr/>
          </p:nvSpPr>
          <p:spPr bwMode="auto">
            <a:xfrm>
              <a:off x="2776538" y="5208588"/>
              <a:ext cx="379413" cy="377825"/>
            </a:xfrm>
            <a:custGeom>
              <a:avLst/>
              <a:gdLst/>
              <a:ahLst/>
              <a:cxnLst>
                <a:cxn ang="0">
                  <a:pos x="70" y="80"/>
                </a:cxn>
                <a:cxn ang="0">
                  <a:pos x="90" y="100"/>
                </a:cxn>
                <a:cxn ang="0">
                  <a:pos x="94" y="101"/>
                </a:cxn>
                <a:cxn ang="0">
                  <a:pos x="101" y="94"/>
                </a:cxn>
                <a:cxn ang="0">
                  <a:pos x="100" y="90"/>
                </a:cxn>
                <a:cxn ang="0">
                  <a:pos x="80" y="70"/>
                </a:cxn>
                <a:cxn ang="0">
                  <a:pos x="80" y="46"/>
                </a:cxn>
                <a:cxn ang="0">
                  <a:pos x="32" y="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46" y="80"/>
                </a:cxn>
                <a:cxn ang="0">
                  <a:pos x="70" y="80"/>
                </a:cxn>
              </a:cxnLst>
              <a:rect l="0" t="0" r="r" b="b"/>
              <a:pathLst>
                <a:path w="101" h="101">
                  <a:moveTo>
                    <a:pt x="70" y="80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1" y="101"/>
                    <a:pt x="93" y="101"/>
                    <a:pt x="94" y="101"/>
                  </a:cubicBezTo>
                  <a:cubicBezTo>
                    <a:pt x="98" y="101"/>
                    <a:pt x="101" y="98"/>
                    <a:pt x="101" y="94"/>
                  </a:cubicBezTo>
                  <a:cubicBezTo>
                    <a:pt x="101" y="93"/>
                    <a:pt x="101" y="91"/>
                    <a:pt x="100" y="9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80"/>
                    <a:pt x="46" y="80"/>
                    <a:pt x="46" y="80"/>
                  </a:cubicBezTo>
                  <a:lnTo>
                    <a:pt x="7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398808" y="5324821"/>
            <a:ext cx="1837018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228037" y="5386968"/>
            <a:ext cx="1380179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199004" y="5395207"/>
            <a:ext cx="1837018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6" name="Title 1"/>
          <p:cNvSpPr>
            <a:spLocks noGrp="1"/>
          </p:cNvSpPr>
          <p:nvPr>
            <p:ph type="title"/>
          </p:nvPr>
        </p:nvSpPr>
        <p:spPr>
          <a:xfrm>
            <a:off x="74936" y="112348"/>
            <a:ext cx="5284743" cy="485260"/>
          </a:xfrm>
        </p:spPr>
        <p:txBody>
          <a:bodyPr>
            <a:noAutofit/>
          </a:bodyPr>
          <a:lstStyle/>
          <a:p>
            <a:pPr algn="l" defTabSz="356616">
              <a:spcBef>
                <a:spcPts val="0"/>
              </a:spcBef>
            </a:pPr>
            <a:r>
              <a:rPr lang="ru-RU" sz="25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  <a:endParaRPr lang="en-US" sz="25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1229971" y="682885"/>
            <a:ext cx="1672079" cy="281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1563" y="1693538"/>
            <a:ext cx="30207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r>
              <a:rPr lang="ru-RU" sz="9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3184037" y="1478939"/>
            <a:ext cx="295089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4021745" y="727344"/>
            <a:ext cx="425083" cy="208971"/>
          </a:xfrm>
          <a:prstGeom prst="round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4495903" y="727344"/>
            <a:ext cx="425083" cy="208971"/>
          </a:xfrm>
          <a:prstGeom prst="round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Прямоугольник 7"/>
          <p:cNvSpPr>
            <a:spLocks noChangeArrowheads="1"/>
          </p:cNvSpPr>
          <p:nvPr/>
        </p:nvSpPr>
        <p:spPr bwMode="auto">
          <a:xfrm>
            <a:off x="325630" y="606946"/>
            <a:ext cx="4118834" cy="3385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6" tIns="45718" rIns="91436" bIns="45718">
            <a:spAutoFit/>
          </a:bodyPr>
          <a:lstStyle/>
          <a:p>
            <a:pPr algn="ctr"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 b="1" dirty="0">
                <a:solidFill>
                  <a:srgbClr val="C00000"/>
                </a:solidFill>
                <a:sym typeface="Calibri" pitchFamily="34" charset="0"/>
              </a:rPr>
              <a:t>ПРОДОЛЖИТЕЛЬНОСТЬ ОЖИДАНИЯ ЖИЛЬЯ</a:t>
            </a:r>
            <a:endParaRPr lang="en-US" altLang="ru-RU" sz="1600" b="1" dirty="0">
              <a:solidFill>
                <a:srgbClr val="C00000"/>
              </a:solidFill>
              <a:sym typeface="Calibri" pitchFamily="34" charset="0"/>
            </a:endParaRPr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19734"/>
              </p:ext>
            </p:extLst>
          </p:nvPr>
        </p:nvGraphicFramePr>
        <p:xfrm>
          <a:off x="323988" y="974893"/>
          <a:ext cx="3875017" cy="339900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7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Субъекты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Число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8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Омская область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Чеченская Республика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Алтайский край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Карачаево-Черкесская Республика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Забайкальский край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Кемеровская область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Иркутская область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Еврейская АО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Республика Бурятия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</a:rPr>
                        <a:t>Калужская область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1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1" name="Прямоугольник 3"/>
          <p:cNvSpPr>
            <a:spLocks noChangeArrowheads="1"/>
          </p:cNvSpPr>
          <p:nvPr/>
        </p:nvSpPr>
        <p:spPr bwMode="auto">
          <a:xfrm>
            <a:off x="4659483" y="727998"/>
            <a:ext cx="4444502" cy="58477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УДЕЛЬНЫЙ  ВЕС ГРАЖДАН, НЕ ПОЛУЧИВШИХ ЖИЛЬЕ, %</a:t>
            </a:r>
          </a:p>
        </p:txBody>
      </p:sp>
      <p:graphicFrame>
        <p:nvGraphicFramePr>
          <p:cNvPr id="8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757668"/>
              </p:ext>
            </p:extLst>
          </p:nvPr>
        </p:nvGraphicFramePr>
        <p:xfrm>
          <a:off x="4834660" y="1241147"/>
          <a:ext cx="4094147" cy="273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3" name="Picture 2" descr="https://openclipart.org/image/800px/svg_to_png/201134/primary-template-expenserepo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84" y="570777"/>
            <a:ext cx="455363" cy="5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openclipart.org/image/800px/svg_to_png/201134/primary-template-expenserepo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5623" y="818447"/>
            <a:ext cx="455363" cy="5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s://openclipart.org/image/800px/svg_to_png/201134/primary-template-expenserepo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6146" y="4116100"/>
            <a:ext cx="455363" cy="5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38864" y="4369080"/>
            <a:ext cx="5413256" cy="114923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ru-RU" sz="1400" b="1" i="0" dirty="0"/>
              <a:t>В 2016 году Счетная плата рекомендовала </a:t>
            </a:r>
            <a:r>
              <a:rPr lang="ru-RU" sz="1400" b="1" i="0" u="sng" dirty="0"/>
              <a:t>определит</a:t>
            </a:r>
            <a:r>
              <a:rPr lang="ru-RU" sz="1400" b="1" i="0" dirty="0"/>
              <a:t>ь </a:t>
            </a:r>
            <a:r>
              <a:rPr lang="ru-RU" sz="1400" b="1" i="0" dirty="0">
                <a:solidFill>
                  <a:srgbClr val="C00000"/>
                </a:solidFill>
              </a:rPr>
              <a:t>федеральный орган исполнительной власти </a:t>
            </a:r>
            <a:r>
              <a:rPr lang="ru-RU" sz="1400" b="1" i="0" dirty="0"/>
              <a:t>с полномочиями по выработке и реализации </a:t>
            </a:r>
            <a:r>
              <a:rPr lang="ru-RU" sz="1400" b="1" i="0" dirty="0">
                <a:solidFill>
                  <a:srgbClr val="C00000"/>
                </a:solidFill>
              </a:rPr>
              <a:t>государственной политики в сфере обеспечения жильем </a:t>
            </a:r>
            <a:r>
              <a:rPr lang="ru-RU" sz="1400" b="1" dirty="0">
                <a:solidFill>
                  <a:srgbClr val="C00000"/>
                </a:solidFill>
              </a:rPr>
              <a:t>детей-сирот. </a:t>
            </a:r>
          </a:p>
          <a:p>
            <a:pPr algn="ctr"/>
            <a:r>
              <a:rPr lang="ru-RU" sz="1400" b="1" u="sng" dirty="0"/>
              <a:t>Головное ведомство не определено</a:t>
            </a:r>
            <a:endParaRPr lang="ru-RU" sz="1400" b="1" i="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6036022" y="4100871"/>
            <a:ext cx="2846565" cy="1457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1323" tIns="35662" rIns="71323" bIns="35662">
            <a:spAutoFit/>
          </a:bodyPr>
          <a:lstStyle/>
          <a:p>
            <a:pPr algn="ctr">
              <a:defRPr/>
            </a:pPr>
            <a:r>
              <a:rPr lang="ru-RU" sz="1500" b="1" i="0" dirty="0"/>
              <a:t>Имели право на получение жилья:</a:t>
            </a:r>
          </a:p>
          <a:p>
            <a:pPr algn="ctr">
              <a:defRPr/>
            </a:pPr>
            <a:r>
              <a:rPr lang="ru-RU" sz="1500" b="1" i="0" dirty="0"/>
              <a:t>в 2016 году - 140 142 человека</a:t>
            </a:r>
          </a:p>
          <a:p>
            <a:pPr algn="ctr">
              <a:defRPr/>
            </a:pPr>
            <a:r>
              <a:rPr lang="ru-RU" sz="1500" b="1" i="0" dirty="0"/>
              <a:t>в 2017 году - 158 456 человек</a:t>
            </a:r>
          </a:p>
          <a:p>
            <a:pPr algn="ctr">
              <a:defRPr/>
            </a:pPr>
            <a:r>
              <a:rPr lang="ru-RU" sz="1500" b="1" i="0" dirty="0"/>
              <a:t>в  2018 году - 166 552 человека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FF0000"/>
                </a:solidFill>
              </a:rPr>
              <a:t>на 01.01.2019 – 174 926 человек</a:t>
            </a:r>
            <a:endParaRPr lang="ru-RU" sz="15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8478218"/>
              </p:ext>
            </p:extLst>
          </p:nvPr>
        </p:nvGraphicFramePr>
        <p:xfrm>
          <a:off x="1144192" y="1329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329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4" name="Group 153"/>
          <p:cNvGrpSpPr/>
          <p:nvPr/>
        </p:nvGrpSpPr>
        <p:grpSpPr>
          <a:xfrm>
            <a:off x="8799359" y="846821"/>
            <a:ext cx="151481" cy="167925"/>
            <a:chOff x="2776538" y="5208588"/>
            <a:chExt cx="690563" cy="688975"/>
          </a:xfrm>
          <a:solidFill>
            <a:schemeClr val="bg1"/>
          </a:solidFill>
        </p:grpSpPr>
        <p:sp>
          <p:nvSpPr>
            <p:cNvPr id="155" name="Freeform 368"/>
            <p:cNvSpPr>
              <a:spLocks/>
            </p:cNvSpPr>
            <p:nvPr/>
          </p:nvSpPr>
          <p:spPr bwMode="auto">
            <a:xfrm>
              <a:off x="2971801" y="5403850"/>
              <a:ext cx="330200" cy="330200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33" y="54"/>
                </a:cxn>
                <a:cxn ang="0">
                  <a:pos x="14" y="36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36" y="14"/>
                </a:cxn>
                <a:cxn ang="0">
                  <a:pos x="54" y="33"/>
                </a:cxn>
                <a:cxn ang="0">
                  <a:pos x="57" y="42"/>
                </a:cxn>
                <a:cxn ang="0">
                  <a:pos x="42" y="57"/>
                </a:cxn>
              </a:cxnLst>
              <a:rect l="0" t="0" r="r" b="b"/>
              <a:pathLst>
                <a:path w="88" h="88">
                  <a:moveTo>
                    <a:pt x="42" y="57"/>
                  </a:moveTo>
                  <a:cubicBezTo>
                    <a:pt x="38" y="57"/>
                    <a:pt x="35" y="56"/>
                    <a:pt x="33" y="54"/>
                  </a:cubicBezTo>
                  <a:cubicBezTo>
                    <a:pt x="33" y="54"/>
                    <a:pt x="14" y="36"/>
                    <a:pt x="14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41" y="0"/>
                    <a:pt x="39" y="0"/>
                    <a:pt x="36" y="1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54" y="32"/>
                    <a:pt x="54" y="33"/>
                  </a:cubicBezTo>
                  <a:cubicBezTo>
                    <a:pt x="56" y="35"/>
                    <a:pt x="57" y="39"/>
                    <a:pt x="57" y="42"/>
                  </a:cubicBezTo>
                  <a:cubicBezTo>
                    <a:pt x="57" y="50"/>
                    <a:pt x="50" y="57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69"/>
            <p:cNvSpPr>
              <a:spLocks/>
            </p:cNvSpPr>
            <p:nvPr/>
          </p:nvSpPr>
          <p:spPr bwMode="auto">
            <a:xfrm>
              <a:off x="2806701" y="5238750"/>
              <a:ext cx="660400" cy="6588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3" y="7"/>
                </a:cxn>
                <a:cxn ang="0">
                  <a:pos x="68" y="22"/>
                </a:cxn>
                <a:cxn ang="0">
                  <a:pos x="88" y="19"/>
                </a:cxn>
                <a:cxn ang="0">
                  <a:pos x="157" y="88"/>
                </a:cxn>
                <a:cxn ang="0">
                  <a:pos x="88" y="157"/>
                </a:cxn>
                <a:cxn ang="0">
                  <a:pos x="19" y="88"/>
                </a:cxn>
                <a:cxn ang="0">
                  <a:pos x="22" y="68"/>
                </a:cxn>
                <a:cxn ang="0">
                  <a:pos x="7" y="53"/>
                </a:cxn>
                <a:cxn ang="0">
                  <a:pos x="0" y="88"/>
                </a:cxn>
                <a:cxn ang="0">
                  <a:pos x="88" y="176"/>
                </a:cxn>
                <a:cxn ang="0">
                  <a:pos x="176" y="88"/>
                </a:cxn>
                <a:cxn ang="0">
                  <a:pos x="88" y="0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76" y="0"/>
                    <a:pt x="64" y="3"/>
                    <a:pt x="53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5" y="20"/>
                    <a:pt x="81" y="19"/>
                    <a:pt x="88" y="19"/>
                  </a:cubicBezTo>
                  <a:cubicBezTo>
                    <a:pt x="126" y="19"/>
                    <a:pt x="157" y="50"/>
                    <a:pt x="157" y="88"/>
                  </a:cubicBezTo>
                  <a:cubicBezTo>
                    <a:pt x="157" y="126"/>
                    <a:pt x="126" y="157"/>
                    <a:pt x="88" y="157"/>
                  </a:cubicBezTo>
                  <a:cubicBezTo>
                    <a:pt x="50" y="157"/>
                    <a:pt x="19" y="126"/>
                    <a:pt x="19" y="88"/>
                  </a:cubicBezTo>
                  <a:cubicBezTo>
                    <a:pt x="19" y="81"/>
                    <a:pt x="20" y="75"/>
                    <a:pt x="22" y="6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64"/>
                    <a:pt x="0" y="76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70"/>
            <p:cNvSpPr>
              <a:spLocks/>
            </p:cNvSpPr>
            <p:nvPr/>
          </p:nvSpPr>
          <p:spPr bwMode="auto">
            <a:xfrm>
              <a:off x="2776538" y="5208588"/>
              <a:ext cx="379413" cy="377825"/>
            </a:xfrm>
            <a:custGeom>
              <a:avLst/>
              <a:gdLst/>
              <a:ahLst/>
              <a:cxnLst>
                <a:cxn ang="0">
                  <a:pos x="70" y="80"/>
                </a:cxn>
                <a:cxn ang="0">
                  <a:pos x="90" y="100"/>
                </a:cxn>
                <a:cxn ang="0">
                  <a:pos x="94" y="101"/>
                </a:cxn>
                <a:cxn ang="0">
                  <a:pos x="101" y="94"/>
                </a:cxn>
                <a:cxn ang="0">
                  <a:pos x="100" y="90"/>
                </a:cxn>
                <a:cxn ang="0">
                  <a:pos x="80" y="70"/>
                </a:cxn>
                <a:cxn ang="0">
                  <a:pos x="80" y="46"/>
                </a:cxn>
                <a:cxn ang="0">
                  <a:pos x="32" y="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46" y="80"/>
                </a:cxn>
                <a:cxn ang="0">
                  <a:pos x="70" y="80"/>
                </a:cxn>
              </a:cxnLst>
              <a:rect l="0" t="0" r="r" b="b"/>
              <a:pathLst>
                <a:path w="101" h="101">
                  <a:moveTo>
                    <a:pt x="70" y="80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1" y="101"/>
                    <a:pt x="93" y="101"/>
                    <a:pt x="94" y="101"/>
                  </a:cubicBezTo>
                  <a:cubicBezTo>
                    <a:pt x="98" y="101"/>
                    <a:pt x="101" y="98"/>
                    <a:pt x="101" y="94"/>
                  </a:cubicBezTo>
                  <a:cubicBezTo>
                    <a:pt x="101" y="93"/>
                    <a:pt x="101" y="91"/>
                    <a:pt x="100" y="9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80"/>
                    <a:pt x="46" y="80"/>
                    <a:pt x="46" y="80"/>
                  </a:cubicBezTo>
                  <a:lnTo>
                    <a:pt x="7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398808" y="5324821"/>
            <a:ext cx="1837018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228037" y="5386968"/>
            <a:ext cx="1380179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199004" y="5395207"/>
            <a:ext cx="1837018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1229971" y="682885"/>
            <a:ext cx="1672079" cy="281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1563" y="1693538"/>
            <a:ext cx="302078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r>
              <a:rPr lang="ru-RU" sz="9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3184037" y="1478939"/>
            <a:ext cx="295089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4021745" y="727344"/>
            <a:ext cx="425083" cy="208971"/>
          </a:xfrm>
          <a:prstGeom prst="round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4495903" y="727344"/>
            <a:ext cx="425083" cy="208971"/>
          </a:xfrm>
          <a:prstGeom prst="round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10" y="87993"/>
            <a:ext cx="5052661" cy="594892"/>
          </a:xfrm>
        </p:spPr>
        <p:txBody>
          <a:bodyPr>
            <a:noAutofit/>
          </a:bodyPr>
          <a:lstStyle/>
          <a:p>
            <a:pPr algn="l" defTabSz="356616">
              <a:spcBef>
                <a:spcPts val="0"/>
              </a:spcBef>
            </a:pPr>
            <a:r>
              <a:rPr lang="ru-RU" sz="25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Идеи на старте и ресурсы</a:t>
            </a:r>
            <a:endParaRPr lang="ru-RU" sz="2500" b="1" dirty="0"/>
          </a:p>
        </p:txBody>
      </p:sp>
      <p:sp>
        <p:nvSpPr>
          <p:cNvPr id="61" name="Rounded Rectangle 54"/>
          <p:cNvSpPr/>
          <p:nvPr/>
        </p:nvSpPr>
        <p:spPr>
          <a:xfrm>
            <a:off x="150384" y="778888"/>
            <a:ext cx="3353161" cy="323085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646" tIns="0" rIns="71323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Гипотезы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ounded Rectangle 62"/>
          <p:cNvSpPr/>
          <p:nvPr/>
        </p:nvSpPr>
        <p:spPr>
          <a:xfrm>
            <a:off x="103369" y="1263592"/>
            <a:ext cx="3400175" cy="2471865"/>
          </a:xfrm>
          <a:prstGeom prst="round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Отсутствие учета закрепленного жилья влечет нарушение прав сирот, а также создает условия для утраты такого жилья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Рост очереди в значительной степени происходит из-за сирот, старше 23 лет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Отсутствует система </a:t>
            </a:r>
            <a:r>
              <a:rPr lang="ru-RU" sz="11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постинтернатного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сопровождения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Проблемы социализации сирот, в </a:t>
            </a:r>
            <a:r>
              <a:rPr lang="ru-RU" sz="11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т.ч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проблемы трудоустройства</a:t>
            </a:r>
          </a:p>
          <a:p>
            <a:pPr marL="222885" indent="-222885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Гражданское общество недостаточно вовлечено в решение проблем сирот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Rounded Rectangle 59"/>
          <p:cNvSpPr/>
          <p:nvPr/>
        </p:nvSpPr>
        <p:spPr>
          <a:xfrm>
            <a:off x="150384" y="3875471"/>
            <a:ext cx="3353161" cy="393083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646" tIns="0" rIns="71323" bIns="0" rtlCol="0" anchor="ctr"/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Ресурсы</a:t>
            </a:r>
            <a:endParaRPr lang="ru-RU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ounded Rectangle 64"/>
          <p:cNvSpPr/>
          <p:nvPr/>
        </p:nvSpPr>
        <p:spPr>
          <a:xfrm>
            <a:off x="103372" y="4392157"/>
            <a:ext cx="3400172" cy="1112321"/>
          </a:xfrm>
          <a:prstGeom prst="round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marL="222885" indent="-222885">
              <a:spcBef>
                <a:spcPts val="468"/>
              </a:spcBef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Человеческие ресурсы – совместная работа направлений, КСО, ФК, ФОИВ, ОИВ, внешних экспертов</a:t>
            </a:r>
          </a:p>
          <a:p>
            <a:pPr marL="222885" indent="-222885">
              <a:spcBef>
                <a:spcPts val="468"/>
              </a:spcBef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Информационные ресурсы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ounded Rectangle 60"/>
          <p:cNvSpPr/>
          <p:nvPr/>
        </p:nvSpPr>
        <p:spPr>
          <a:xfrm>
            <a:off x="3682448" y="778888"/>
            <a:ext cx="5219799" cy="320040"/>
          </a:xfrm>
          <a:prstGeom prst="roundRect">
            <a:avLst/>
          </a:prstGeom>
          <a:solidFill>
            <a:srgbClr val="E2632A"/>
          </a:solidFill>
          <a:ln w="12700" cap="flat" cmpd="sng" algn="ctr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9262" tIns="0" rIns="0" bIns="0" rtlCol="0" anchor="ctr"/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Решения</a:t>
            </a:r>
            <a:endParaRPr lang="en-US" sz="1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ounded Rectangle 63"/>
          <p:cNvSpPr/>
          <p:nvPr/>
        </p:nvSpPr>
        <p:spPr>
          <a:xfrm>
            <a:off x="3682448" y="990416"/>
            <a:ext cx="5363229" cy="4633870"/>
          </a:xfrm>
          <a:prstGeom prst="round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Инвентаризация закрепленного за сиротами жилья 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Инвентаризация «долгов государства» - объемов обязательств (в денежном и объемах строительства)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Жилищные сертификаты 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Земля под застройку коммерческого жилья при условии 10% передачи квартир в СЖФ по себестоимости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Доведение «до ума» незавершенного строительства высокой степени готовности и передача в СЖФ 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Ориентация программ обучения выпускников </a:t>
            </a:r>
            <a:r>
              <a:rPr lang="ru-RU" sz="11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интернатных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учреждений на рынок труда с перспективой занятости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Пилот - Программа трудовой мобильности выпускников </a:t>
            </a:r>
            <a:r>
              <a:rPr lang="ru-RU" sz="11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интернатных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учреждений  в приоритетные регионы, </a:t>
            </a:r>
            <a:r>
              <a:rPr lang="ru-RU" sz="11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ТОРы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– через ГП «Содействие занятости населения»  и Программу мероприятий подготовки кадров для ключевых отраслей экономики ДВФО и поддержки молодежи на рынке труда до 2025 года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Создание системы </a:t>
            </a:r>
            <a:r>
              <a:rPr lang="ru-RU" sz="11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постинтернатного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сопровождения (приобщение к ЗОЖ, досуговое развитие,  достойная инфраструктура в местах проживания сирот)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Независимая система общественного контроля  проблем сирот. Развитие семейных форм устройства</a:t>
            </a:r>
          </a:p>
          <a:p>
            <a:pPr marL="178308" indent="-178308">
              <a:spcBef>
                <a:spcPts val="468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Учет сведений о мерах </a:t>
            </a:r>
            <a:r>
              <a:rPr lang="ru-RU" sz="11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соц.поддержки</a:t>
            </a:r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и о жилье сирот в ЕГИССО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2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4656258"/>
              </p:ext>
            </p:extLst>
          </p:nvPr>
        </p:nvGraphicFramePr>
        <p:xfrm>
          <a:off x="1144192" y="1329"/>
          <a:ext cx="1190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329"/>
                        <a:ext cx="1190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ounded Rectangle 103"/>
          <p:cNvSpPr/>
          <p:nvPr/>
        </p:nvSpPr>
        <p:spPr>
          <a:xfrm>
            <a:off x="293066" y="2159655"/>
            <a:ext cx="1147867" cy="2040474"/>
          </a:xfrm>
          <a:prstGeom prst="roundRect">
            <a:avLst/>
          </a:prstGeom>
          <a:noFill/>
          <a:ln w="12700" cap="flat" cmpd="sng" algn="ctr">
            <a:solidFill>
              <a:srgbClr val="009CAA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Занятость (включая </a:t>
            </a:r>
            <a:r>
              <a:rPr lang="ru-RU" sz="11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профподго-товку</a:t>
            </a:r>
            <a:r>
              <a:rPr lang="ru-RU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и </a:t>
            </a:r>
            <a:r>
              <a:rPr lang="ru-RU" sz="11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профориен-тацию</a:t>
            </a:r>
            <a:endParaRPr lang="ru-RU" sz="11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74591" y="1074728"/>
            <a:ext cx="1164504" cy="1043301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 cap="flat" cmpd="sng" algn="ctr">
            <a:solidFill>
              <a:srgbClr val="009CAA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Реализация жилищных прав детей-сирот </a:t>
            </a:r>
          </a:p>
        </p:txBody>
      </p:sp>
      <p:sp>
        <p:nvSpPr>
          <p:cNvPr id="3" name="Rounded Rectangle 2"/>
          <p:cNvSpPr/>
          <p:nvPr/>
        </p:nvSpPr>
        <p:spPr>
          <a:xfrm rot="16200000">
            <a:off x="-2020056" y="3146499"/>
            <a:ext cx="4376363" cy="232822"/>
          </a:xfrm>
          <a:prstGeom prst="roundRect">
            <a:avLst/>
          </a:prstGeom>
          <a:solidFill>
            <a:srgbClr val="009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58"/>
              </a:lnSpc>
            </a:pPr>
            <a:r>
              <a:rPr lang="ru-RU" sz="1100" b="1" dirty="0">
                <a:latin typeface="Century Gothic" panose="020B0502020202020204" pitchFamily="34" charset="0"/>
              </a:rPr>
              <a:t>Проблемы и возможности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3224742" y="929120"/>
            <a:ext cx="0" cy="411480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ounded Rectangle 152"/>
          <p:cNvSpPr/>
          <p:nvPr/>
        </p:nvSpPr>
        <p:spPr>
          <a:xfrm>
            <a:off x="6308838" y="845598"/>
            <a:ext cx="2674620" cy="167045"/>
          </a:xfrm>
          <a:prstGeom prst="roundRect">
            <a:avLst>
              <a:gd name="adj" fmla="val 50000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Целевые ориентиры</a:t>
            </a:r>
            <a:endParaRPr lang="en-US" sz="11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8799359" y="846821"/>
            <a:ext cx="151481" cy="167925"/>
            <a:chOff x="2776538" y="5208588"/>
            <a:chExt cx="690563" cy="688975"/>
          </a:xfrm>
          <a:solidFill>
            <a:schemeClr val="bg1"/>
          </a:solidFill>
        </p:grpSpPr>
        <p:sp>
          <p:nvSpPr>
            <p:cNvPr id="155" name="Freeform 368"/>
            <p:cNvSpPr>
              <a:spLocks/>
            </p:cNvSpPr>
            <p:nvPr/>
          </p:nvSpPr>
          <p:spPr bwMode="auto">
            <a:xfrm>
              <a:off x="2971801" y="5403850"/>
              <a:ext cx="330200" cy="330200"/>
            </a:xfrm>
            <a:custGeom>
              <a:avLst/>
              <a:gdLst/>
              <a:ahLst/>
              <a:cxnLst>
                <a:cxn ang="0">
                  <a:pos x="42" y="57"/>
                </a:cxn>
                <a:cxn ang="0">
                  <a:pos x="33" y="54"/>
                </a:cxn>
                <a:cxn ang="0">
                  <a:pos x="14" y="36"/>
                </a:cxn>
                <a:cxn ang="0">
                  <a:pos x="1" y="36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36" y="1"/>
                </a:cxn>
                <a:cxn ang="0">
                  <a:pos x="36" y="14"/>
                </a:cxn>
                <a:cxn ang="0">
                  <a:pos x="54" y="33"/>
                </a:cxn>
                <a:cxn ang="0">
                  <a:pos x="57" y="42"/>
                </a:cxn>
                <a:cxn ang="0">
                  <a:pos x="42" y="57"/>
                </a:cxn>
              </a:cxnLst>
              <a:rect l="0" t="0" r="r" b="b"/>
              <a:pathLst>
                <a:path w="88" h="88">
                  <a:moveTo>
                    <a:pt x="42" y="57"/>
                  </a:moveTo>
                  <a:cubicBezTo>
                    <a:pt x="38" y="57"/>
                    <a:pt x="35" y="56"/>
                    <a:pt x="33" y="54"/>
                  </a:cubicBezTo>
                  <a:cubicBezTo>
                    <a:pt x="33" y="54"/>
                    <a:pt x="14" y="36"/>
                    <a:pt x="14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41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41" y="0"/>
                    <a:pt x="39" y="0"/>
                    <a:pt x="36" y="1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54" y="32"/>
                    <a:pt x="54" y="33"/>
                  </a:cubicBezTo>
                  <a:cubicBezTo>
                    <a:pt x="56" y="35"/>
                    <a:pt x="57" y="39"/>
                    <a:pt x="57" y="42"/>
                  </a:cubicBezTo>
                  <a:cubicBezTo>
                    <a:pt x="57" y="50"/>
                    <a:pt x="50" y="57"/>
                    <a:pt x="42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69"/>
            <p:cNvSpPr>
              <a:spLocks/>
            </p:cNvSpPr>
            <p:nvPr/>
          </p:nvSpPr>
          <p:spPr bwMode="auto">
            <a:xfrm>
              <a:off x="2806701" y="5238750"/>
              <a:ext cx="660400" cy="65881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3" y="7"/>
                </a:cxn>
                <a:cxn ang="0">
                  <a:pos x="68" y="22"/>
                </a:cxn>
                <a:cxn ang="0">
                  <a:pos x="88" y="19"/>
                </a:cxn>
                <a:cxn ang="0">
                  <a:pos x="157" y="88"/>
                </a:cxn>
                <a:cxn ang="0">
                  <a:pos x="88" y="157"/>
                </a:cxn>
                <a:cxn ang="0">
                  <a:pos x="19" y="88"/>
                </a:cxn>
                <a:cxn ang="0">
                  <a:pos x="22" y="68"/>
                </a:cxn>
                <a:cxn ang="0">
                  <a:pos x="7" y="53"/>
                </a:cxn>
                <a:cxn ang="0">
                  <a:pos x="0" y="88"/>
                </a:cxn>
                <a:cxn ang="0">
                  <a:pos x="88" y="176"/>
                </a:cxn>
                <a:cxn ang="0">
                  <a:pos x="176" y="88"/>
                </a:cxn>
                <a:cxn ang="0">
                  <a:pos x="88" y="0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76" y="0"/>
                    <a:pt x="64" y="3"/>
                    <a:pt x="53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5" y="20"/>
                    <a:pt x="81" y="19"/>
                    <a:pt x="88" y="19"/>
                  </a:cubicBezTo>
                  <a:cubicBezTo>
                    <a:pt x="126" y="19"/>
                    <a:pt x="157" y="50"/>
                    <a:pt x="157" y="88"/>
                  </a:cubicBezTo>
                  <a:cubicBezTo>
                    <a:pt x="157" y="126"/>
                    <a:pt x="126" y="157"/>
                    <a:pt x="88" y="157"/>
                  </a:cubicBezTo>
                  <a:cubicBezTo>
                    <a:pt x="50" y="157"/>
                    <a:pt x="19" y="126"/>
                    <a:pt x="19" y="88"/>
                  </a:cubicBezTo>
                  <a:cubicBezTo>
                    <a:pt x="19" y="81"/>
                    <a:pt x="20" y="75"/>
                    <a:pt x="22" y="68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64"/>
                    <a:pt x="0" y="76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70"/>
            <p:cNvSpPr>
              <a:spLocks/>
            </p:cNvSpPr>
            <p:nvPr/>
          </p:nvSpPr>
          <p:spPr bwMode="auto">
            <a:xfrm>
              <a:off x="2776538" y="5208588"/>
              <a:ext cx="379413" cy="377825"/>
            </a:xfrm>
            <a:custGeom>
              <a:avLst/>
              <a:gdLst/>
              <a:ahLst/>
              <a:cxnLst>
                <a:cxn ang="0">
                  <a:pos x="70" y="80"/>
                </a:cxn>
                <a:cxn ang="0">
                  <a:pos x="90" y="100"/>
                </a:cxn>
                <a:cxn ang="0">
                  <a:pos x="94" y="101"/>
                </a:cxn>
                <a:cxn ang="0">
                  <a:pos x="101" y="94"/>
                </a:cxn>
                <a:cxn ang="0">
                  <a:pos x="100" y="90"/>
                </a:cxn>
                <a:cxn ang="0">
                  <a:pos x="80" y="70"/>
                </a:cxn>
                <a:cxn ang="0">
                  <a:pos x="80" y="46"/>
                </a:cxn>
                <a:cxn ang="0">
                  <a:pos x="32" y="0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46" y="80"/>
                </a:cxn>
                <a:cxn ang="0">
                  <a:pos x="70" y="80"/>
                </a:cxn>
              </a:cxnLst>
              <a:rect l="0" t="0" r="r" b="b"/>
              <a:pathLst>
                <a:path w="101" h="101">
                  <a:moveTo>
                    <a:pt x="70" y="80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1" y="101"/>
                    <a:pt x="93" y="101"/>
                    <a:pt x="94" y="101"/>
                  </a:cubicBezTo>
                  <a:cubicBezTo>
                    <a:pt x="98" y="101"/>
                    <a:pt x="101" y="98"/>
                    <a:pt x="101" y="94"/>
                  </a:cubicBezTo>
                  <a:cubicBezTo>
                    <a:pt x="101" y="93"/>
                    <a:pt x="101" y="91"/>
                    <a:pt x="100" y="9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80"/>
                    <a:pt x="46" y="80"/>
                    <a:pt x="46" y="80"/>
                  </a:cubicBezTo>
                  <a:lnTo>
                    <a:pt x="7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398808" y="5324821"/>
            <a:ext cx="1837018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228037" y="5386968"/>
            <a:ext cx="1380179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199004" y="5395207"/>
            <a:ext cx="1837018" cy="123111"/>
          </a:xfrm>
          <a:prstGeom prst="rect">
            <a:avLst/>
          </a:prstGeom>
          <a:noFill/>
          <a:ln/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6" name="Title 1"/>
          <p:cNvSpPr>
            <a:spLocks noGrp="1"/>
          </p:cNvSpPr>
          <p:nvPr>
            <p:ph type="title"/>
          </p:nvPr>
        </p:nvSpPr>
        <p:spPr>
          <a:xfrm>
            <a:off x="74934" y="112348"/>
            <a:ext cx="6061336" cy="485260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ПРОЕКТ: ДЕТИ-СИРОТЫ</a:t>
            </a:r>
            <a:endParaRPr lang="en-US" sz="25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2898412" y="640778"/>
            <a:ext cx="226813" cy="193343"/>
            <a:chOff x="1642733" y="8184906"/>
            <a:chExt cx="509999" cy="355697"/>
          </a:xfrm>
        </p:grpSpPr>
        <p:grpSp>
          <p:nvGrpSpPr>
            <p:cNvPr id="148" name="Group 147"/>
            <p:cNvGrpSpPr/>
            <p:nvPr/>
          </p:nvGrpSpPr>
          <p:grpSpPr>
            <a:xfrm>
              <a:off x="1859022" y="8184906"/>
              <a:ext cx="293710" cy="350053"/>
              <a:chOff x="6648177" y="1528650"/>
              <a:chExt cx="471834" cy="562346"/>
            </a:xfrm>
            <a:solidFill>
              <a:schemeClr val="tx2"/>
            </a:solidFill>
          </p:grpSpPr>
          <p:sp>
            <p:nvSpPr>
              <p:cNvPr id="160" name="Freeform 73"/>
              <p:cNvSpPr>
                <a:spLocks/>
              </p:cNvSpPr>
              <p:nvPr/>
            </p:nvSpPr>
            <p:spPr bwMode="auto">
              <a:xfrm>
                <a:off x="6693433" y="1528650"/>
                <a:ext cx="426578" cy="376294"/>
              </a:xfrm>
              <a:custGeom>
                <a:avLst/>
                <a:gdLst>
                  <a:gd name="T0" fmla="*/ 0 w 215"/>
                  <a:gd name="T1" fmla="*/ 0 h 190"/>
                  <a:gd name="T2" fmla="*/ 215 w 215"/>
                  <a:gd name="T3" fmla="*/ 83 h 190"/>
                  <a:gd name="T4" fmla="*/ 2 w 215"/>
                  <a:gd name="T5" fmla="*/ 165 h 190"/>
                  <a:gd name="T6" fmla="*/ 0 w 215"/>
                  <a:gd name="T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190">
                    <a:moveTo>
                      <a:pt x="0" y="0"/>
                    </a:moveTo>
                    <a:cubicBezTo>
                      <a:pt x="72" y="81"/>
                      <a:pt x="144" y="2"/>
                      <a:pt x="215" y="83"/>
                    </a:cubicBezTo>
                    <a:cubicBezTo>
                      <a:pt x="143" y="58"/>
                      <a:pt x="72" y="190"/>
                      <a:pt x="2" y="165"/>
                    </a:cubicBezTo>
                    <a:cubicBezTo>
                      <a:pt x="1" y="110"/>
                      <a:pt x="0" y="5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2" name="Rectangle 74"/>
              <p:cNvSpPr>
                <a:spLocks noChangeArrowheads="1"/>
              </p:cNvSpPr>
              <p:nvPr/>
            </p:nvSpPr>
            <p:spPr bwMode="auto">
              <a:xfrm>
                <a:off x="6648177" y="1530326"/>
                <a:ext cx="27656" cy="5606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642733" y="8320111"/>
              <a:ext cx="193355" cy="220492"/>
              <a:chOff x="5760583" y="1464314"/>
              <a:chExt cx="452438" cy="515938"/>
            </a:xfrm>
          </p:grpSpPr>
          <p:sp>
            <p:nvSpPr>
              <p:cNvPr id="151" name="Freeform 96"/>
              <p:cNvSpPr>
                <a:spLocks/>
              </p:cNvSpPr>
              <p:nvPr/>
            </p:nvSpPr>
            <p:spPr bwMode="auto">
              <a:xfrm>
                <a:off x="5989183" y="1464314"/>
                <a:ext cx="100013" cy="101600"/>
              </a:xfrm>
              <a:custGeom>
                <a:avLst/>
                <a:gdLst>
                  <a:gd name="T0" fmla="*/ 24 w 58"/>
                  <a:gd name="T1" fmla="*/ 56 h 59"/>
                  <a:gd name="T2" fmla="*/ 55 w 58"/>
                  <a:gd name="T3" fmla="*/ 35 h 59"/>
                  <a:gd name="T4" fmla="*/ 34 w 58"/>
                  <a:gd name="T5" fmla="*/ 3 h 59"/>
                  <a:gd name="T6" fmla="*/ 3 w 58"/>
                  <a:gd name="T7" fmla="*/ 24 h 59"/>
                  <a:gd name="T8" fmla="*/ 24 w 58"/>
                  <a:gd name="T9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4" y="56"/>
                    </a:moveTo>
                    <a:cubicBezTo>
                      <a:pt x="38" y="59"/>
                      <a:pt x="52" y="49"/>
                      <a:pt x="55" y="35"/>
                    </a:cubicBezTo>
                    <a:cubicBezTo>
                      <a:pt x="58" y="20"/>
                      <a:pt x="49" y="6"/>
                      <a:pt x="34" y="3"/>
                    </a:cubicBezTo>
                    <a:cubicBezTo>
                      <a:pt x="20" y="0"/>
                      <a:pt x="5" y="10"/>
                      <a:pt x="3" y="24"/>
                    </a:cubicBezTo>
                    <a:cubicBezTo>
                      <a:pt x="0" y="39"/>
                      <a:pt x="9" y="53"/>
                      <a:pt x="24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2" name="Freeform 97"/>
              <p:cNvSpPr>
                <a:spLocks/>
              </p:cNvSpPr>
              <p:nvPr/>
            </p:nvSpPr>
            <p:spPr bwMode="auto">
              <a:xfrm>
                <a:off x="5800271" y="1557977"/>
                <a:ext cx="277813" cy="422275"/>
              </a:xfrm>
              <a:custGeom>
                <a:avLst/>
                <a:gdLst>
                  <a:gd name="T0" fmla="*/ 153 w 161"/>
                  <a:gd name="T1" fmla="*/ 138 h 245"/>
                  <a:gd name="T2" fmla="*/ 110 w 161"/>
                  <a:gd name="T3" fmla="*/ 108 h 245"/>
                  <a:gd name="T4" fmla="*/ 144 w 161"/>
                  <a:gd name="T5" fmla="*/ 35 h 245"/>
                  <a:gd name="T6" fmla="*/ 135 w 161"/>
                  <a:gd name="T7" fmla="*/ 14 h 245"/>
                  <a:gd name="T8" fmla="*/ 116 w 161"/>
                  <a:gd name="T9" fmla="*/ 5 h 245"/>
                  <a:gd name="T10" fmla="*/ 101 w 161"/>
                  <a:gd name="T11" fmla="*/ 3 h 245"/>
                  <a:gd name="T12" fmla="*/ 9 w 161"/>
                  <a:gd name="T13" fmla="*/ 50 h 245"/>
                  <a:gd name="T14" fmla="*/ 3 w 161"/>
                  <a:gd name="T15" fmla="*/ 68 h 245"/>
                  <a:gd name="T16" fmla="*/ 13 w 161"/>
                  <a:gd name="T17" fmla="*/ 76 h 245"/>
                  <a:gd name="T18" fmla="*/ 22 w 161"/>
                  <a:gd name="T19" fmla="*/ 74 h 245"/>
                  <a:gd name="T20" fmla="*/ 78 w 161"/>
                  <a:gd name="T21" fmla="*/ 45 h 245"/>
                  <a:gd name="T22" fmla="*/ 52 w 161"/>
                  <a:gd name="T23" fmla="*/ 101 h 245"/>
                  <a:gd name="T24" fmla="*/ 60 w 161"/>
                  <a:gd name="T25" fmla="*/ 123 h 245"/>
                  <a:gd name="T26" fmla="*/ 80 w 161"/>
                  <a:gd name="T27" fmla="*/ 132 h 245"/>
                  <a:gd name="T28" fmla="*/ 88 w 161"/>
                  <a:gd name="T29" fmla="*/ 134 h 245"/>
                  <a:gd name="T30" fmla="*/ 123 w 161"/>
                  <a:gd name="T31" fmla="*/ 159 h 245"/>
                  <a:gd name="T32" fmla="*/ 104 w 161"/>
                  <a:gd name="T33" fmla="*/ 222 h 245"/>
                  <a:gd name="T34" fmla="*/ 115 w 161"/>
                  <a:gd name="T35" fmla="*/ 243 h 245"/>
                  <a:gd name="T36" fmla="*/ 117 w 161"/>
                  <a:gd name="T37" fmla="*/ 243 h 245"/>
                  <a:gd name="T38" fmla="*/ 136 w 161"/>
                  <a:gd name="T39" fmla="*/ 231 h 245"/>
                  <a:gd name="T40" fmla="*/ 159 w 161"/>
                  <a:gd name="T41" fmla="*/ 157 h 245"/>
                  <a:gd name="T42" fmla="*/ 153 w 161"/>
                  <a:gd name="T43" fmla="*/ 13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245">
                    <a:moveTo>
                      <a:pt x="153" y="138"/>
                    </a:move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7" y="27"/>
                      <a:pt x="143" y="18"/>
                      <a:pt x="135" y="14"/>
                    </a:cubicBezTo>
                    <a:cubicBezTo>
                      <a:pt x="116" y="5"/>
                      <a:pt x="116" y="5"/>
                      <a:pt x="116" y="5"/>
                    </a:cubicBezTo>
                    <a:cubicBezTo>
                      <a:pt x="112" y="1"/>
                      <a:pt x="106" y="0"/>
                      <a:pt x="101" y="3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2" y="53"/>
                      <a:pt x="0" y="62"/>
                      <a:pt x="3" y="68"/>
                    </a:cubicBezTo>
                    <a:cubicBezTo>
                      <a:pt x="5" y="72"/>
                      <a:pt x="9" y="75"/>
                      <a:pt x="13" y="76"/>
                    </a:cubicBezTo>
                    <a:cubicBezTo>
                      <a:pt x="16" y="76"/>
                      <a:pt x="19" y="76"/>
                      <a:pt x="22" y="74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48" y="109"/>
                      <a:pt x="52" y="119"/>
                      <a:pt x="60" y="123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2" y="133"/>
                      <a:pt x="85" y="134"/>
                      <a:pt x="88" y="134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04" y="222"/>
                      <a:pt x="104" y="222"/>
                      <a:pt x="104" y="222"/>
                    </a:cubicBezTo>
                    <a:cubicBezTo>
                      <a:pt x="101" y="231"/>
                      <a:pt x="106" y="240"/>
                      <a:pt x="115" y="243"/>
                    </a:cubicBezTo>
                    <a:cubicBezTo>
                      <a:pt x="116" y="243"/>
                      <a:pt x="116" y="243"/>
                      <a:pt x="117" y="243"/>
                    </a:cubicBezTo>
                    <a:cubicBezTo>
                      <a:pt x="125" y="245"/>
                      <a:pt x="134" y="240"/>
                      <a:pt x="136" y="231"/>
                    </a:cubicBezTo>
                    <a:cubicBezTo>
                      <a:pt x="159" y="157"/>
                      <a:pt x="159" y="157"/>
                      <a:pt x="159" y="157"/>
                    </a:cubicBezTo>
                    <a:cubicBezTo>
                      <a:pt x="161" y="150"/>
                      <a:pt x="159" y="143"/>
                      <a:pt x="153" y="1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8" name="Freeform 98"/>
              <p:cNvSpPr>
                <a:spLocks/>
              </p:cNvSpPr>
              <p:nvPr/>
            </p:nvSpPr>
            <p:spPr bwMode="auto">
              <a:xfrm>
                <a:off x="5760583" y="1783402"/>
                <a:ext cx="171450" cy="125413"/>
              </a:xfrm>
              <a:custGeom>
                <a:avLst/>
                <a:gdLst>
                  <a:gd name="T0" fmla="*/ 77 w 100"/>
                  <a:gd name="T1" fmla="*/ 5 h 72"/>
                  <a:gd name="T2" fmla="*/ 70 w 100"/>
                  <a:gd name="T3" fmla="*/ 0 h 72"/>
                  <a:gd name="T4" fmla="*/ 60 w 100"/>
                  <a:gd name="T5" fmla="*/ 19 h 72"/>
                  <a:gd name="T6" fmla="*/ 12 w 100"/>
                  <a:gd name="T7" fmla="*/ 39 h 72"/>
                  <a:gd name="T8" fmla="*/ 3 w 100"/>
                  <a:gd name="T9" fmla="*/ 62 h 72"/>
                  <a:gd name="T10" fmla="*/ 14 w 100"/>
                  <a:gd name="T11" fmla="*/ 71 h 72"/>
                  <a:gd name="T12" fmla="*/ 26 w 100"/>
                  <a:gd name="T13" fmla="*/ 70 h 72"/>
                  <a:gd name="T14" fmla="*/ 79 w 100"/>
                  <a:gd name="T15" fmla="*/ 48 h 72"/>
                  <a:gd name="T16" fmla="*/ 87 w 100"/>
                  <a:gd name="T17" fmla="*/ 40 h 72"/>
                  <a:gd name="T18" fmla="*/ 100 w 100"/>
                  <a:gd name="T19" fmla="*/ 15 h 72"/>
                  <a:gd name="T20" fmla="*/ 97 w 100"/>
                  <a:gd name="T21" fmla="*/ 14 h 72"/>
                  <a:gd name="T22" fmla="*/ 77 w 100"/>
                  <a:gd name="T23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72">
                    <a:moveTo>
                      <a:pt x="77" y="5"/>
                    </a:moveTo>
                    <a:cubicBezTo>
                      <a:pt x="75" y="3"/>
                      <a:pt x="72" y="2"/>
                      <a:pt x="70" y="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4" y="43"/>
                      <a:pt x="0" y="53"/>
                      <a:pt x="3" y="62"/>
                    </a:cubicBezTo>
                    <a:cubicBezTo>
                      <a:pt x="5" y="67"/>
                      <a:pt x="10" y="70"/>
                      <a:pt x="14" y="71"/>
                    </a:cubicBezTo>
                    <a:cubicBezTo>
                      <a:pt x="18" y="72"/>
                      <a:pt x="22" y="72"/>
                      <a:pt x="26" y="70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82" y="46"/>
                      <a:pt x="85" y="43"/>
                      <a:pt x="87" y="4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9" y="15"/>
                      <a:pt x="98" y="14"/>
                      <a:pt x="97" y="14"/>
                    </a:cubicBez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9" name="Freeform 99"/>
              <p:cNvSpPr>
                <a:spLocks/>
              </p:cNvSpPr>
              <p:nvPr/>
            </p:nvSpPr>
            <p:spPr bwMode="auto">
              <a:xfrm>
                <a:off x="6060621" y="1554802"/>
                <a:ext cx="152400" cy="77788"/>
              </a:xfrm>
              <a:custGeom>
                <a:avLst/>
                <a:gdLst>
                  <a:gd name="T0" fmla="*/ 86 w 88"/>
                  <a:gd name="T1" fmla="*/ 12 h 45"/>
                  <a:gd name="T2" fmla="*/ 70 w 88"/>
                  <a:gd name="T3" fmla="*/ 2 h 45"/>
                  <a:gd name="T4" fmla="*/ 0 w 88"/>
                  <a:gd name="T5" fmla="*/ 17 h 45"/>
                  <a:gd name="T6" fmla="*/ 5 w 88"/>
                  <a:gd name="T7" fmla="*/ 39 h 45"/>
                  <a:gd name="T8" fmla="*/ 3 w 88"/>
                  <a:gd name="T9" fmla="*/ 45 h 45"/>
                  <a:gd name="T10" fmla="*/ 76 w 88"/>
                  <a:gd name="T11" fmla="*/ 28 h 45"/>
                  <a:gd name="T12" fmla="*/ 86 w 88"/>
                  <a:gd name="T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45">
                    <a:moveTo>
                      <a:pt x="86" y="12"/>
                    </a:moveTo>
                    <a:cubicBezTo>
                      <a:pt x="84" y="5"/>
                      <a:pt x="77" y="0"/>
                      <a:pt x="7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23"/>
                      <a:pt x="7" y="31"/>
                      <a:pt x="5" y="39"/>
                    </a:cubicBezTo>
                    <a:cubicBezTo>
                      <a:pt x="5" y="41"/>
                      <a:pt x="4" y="43"/>
                      <a:pt x="3" y="45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83" y="27"/>
                      <a:pt x="88" y="20"/>
                      <a:pt x="86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63" name="Rounded Rectangle 162"/>
          <p:cNvSpPr/>
          <p:nvPr/>
        </p:nvSpPr>
        <p:spPr>
          <a:xfrm>
            <a:off x="1229971" y="682885"/>
            <a:ext cx="1672079" cy="2817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Текущие проблемы</a:t>
            </a:r>
            <a:endParaRPr lang="en-US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60845" y="926615"/>
            <a:ext cx="6240780" cy="0"/>
          </a:xfrm>
          <a:prstGeom prst="line">
            <a:avLst/>
          </a:prstGeom>
          <a:ln w="28575">
            <a:solidFill>
              <a:srgbClr val="E71F21"/>
            </a:solidFill>
            <a:prstDash val="solid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1525351" y="4320413"/>
            <a:ext cx="1491875" cy="1241382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  <a:ln w="12700" cap="flat" cmpd="sng" algn="ctr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156"/>
              </a:spcAft>
            </a:pPr>
            <a:r>
              <a:rPr lang="ru-RU" sz="1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Постинтернатное</a:t>
            </a:r>
            <a:r>
              <a:rPr lang="ru-RU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сопровождение (в </a:t>
            </a:r>
            <a:r>
              <a:rPr lang="ru-RU" sz="1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т.ч</a:t>
            </a:r>
            <a:r>
              <a:rPr lang="ru-RU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 – приобщение к ЗОЖ, досуговое развитие, достойная инфраструктура в местах проживания)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3065" y="3882193"/>
            <a:ext cx="130025" cy="366325"/>
          </a:xfrm>
          <a:prstGeom prst="roundRect">
            <a:avLst/>
          </a:prstGeom>
          <a:solidFill>
            <a:srgbClr val="009C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sz="1200" b="1" dirty="0"/>
              <a:t>2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347864" y="1183484"/>
            <a:ext cx="2674597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r>
              <a:rPr lang="ru-RU" sz="1000" b="1" dirty="0">
                <a:latin typeface="Century Gothic" panose="020B0502020202020204" pitchFamily="34" charset="0"/>
              </a:rPr>
              <a:t>Аудит  эффективности сложившейся организационно–управленческой  системы реализации государственных гарантий детей–сирот  и лиц из их числа</a:t>
            </a:r>
          </a:p>
          <a:p>
            <a:pPr>
              <a:spcBef>
                <a:spcPts val="234"/>
              </a:spcBef>
            </a:pPr>
            <a:r>
              <a:rPr lang="ru-RU" sz="1000" b="1" dirty="0">
                <a:latin typeface="Century Gothic" panose="020B0502020202020204" pitchFamily="34" charset="0"/>
              </a:rPr>
              <a:t>Анализ сохранности закрепленных жилых помещений. Оценка потерь закрепленного жилья. Анализ динамики и способов формирования </a:t>
            </a:r>
            <a:r>
              <a:rPr lang="ru-RU" sz="1000" b="1" dirty="0" err="1">
                <a:latin typeface="Century Gothic" panose="020B0502020202020204" pitchFamily="34" charset="0"/>
              </a:rPr>
              <a:t>спецжилфонда</a:t>
            </a:r>
            <a:r>
              <a:rPr lang="ru-RU" sz="1000" b="1" dirty="0">
                <a:latin typeface="Century Gothic" panose="020B0502020202020204" pitchFamily="34" charset="0"/>
              </a:rPr>
              <a:t> (СЖФ). Оценка качества предоставляемого жилья СЖФ. Анализ межведомственного взаимодействия.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515256" y="1074727"/>
            <a:ext cx="1524183" cy="1007237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  <a:ln w="12700" cap="flat" cmpd="sng" algn="ctr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00294" indent="-100294">
              <a:spcAft>
                <a:spcPts val="156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Сохранность закрепленных жилых помещений</a:t>
            </a:r>
          </a:p>
          <a:p>
            <a:pPr marL="100294" indent="-100294">
              <a:spcAft>
                <a:spcPts val="156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Формирование </a:t>
            </a:r>
            <a:r>
              <a:rPr lang="ru-RU" sz="1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спецжилфонда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100294" indent="-100294">
              <a:spcAft>
                <a:spcPts val="156"/>
              </a:spcAft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6036023" y="1014746"/>
            <a:ext cx="3023918" cy="4567733"/>
          </a:xfrm>
          <a:prstGeom prst="roundRect">
            <a:avLst/>
          </a:prstGeom>
          <a:ln>
            <a:solidFill>
              <a:srgbClr val="CC000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2646" tIns="0" rIns="71323" bIns="0" rtlCol="0" anchor="ctr"/>
          <a:lstStyle/>
          <a:p>
            <a:pPr marL="222885" indent="-222885">
              <a:buFont typeface="Arial" panose="020B0604020202020204" pitchFamily="34" charset="0"/>
              <a:buChar char="•"/>
            </a:pPr>
            <a:endParaRPr lang="ru-RU" sz="9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9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9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9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9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Установлена дата, с которой обеспечение жильем начнется в плановом режиме</a:t>
            </a:r>
          </a:p>
          <a:p>
            <a:endParaRPr lang="ru-RU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Разработаны меры по сокращению (ликвидации) очереди на жилье среди сирот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Утвержден алгоритм обеспечения сохранности закрепленных жилых помещений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Разработан межведомственный проект по территориальной мобильности выпускников </a:t>
            </a:r>
            <a:r>
              <a:rPr lang="ru-RU" sz="105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интернатных</a:t>
            </a:r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учреждений с учетом рынка труда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Организована работа по </a:t>
            </a:r>
            <a:r>
              <a:rPr lang="ru-RU" sz="105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постинтернатному</a:t>
            </a:r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сопровождению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Обеспечен учет сведений об оказании </a:t>
            </a:r>
            <a:r>
              <a:rPr lang="ru-RU" sz="105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соц.поддержки</a:t>
            </a:r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сиротам в ЕГИССО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Сформирована независимая система общественного контроля</a:t>
            </a: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22885" indent="-222885"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333798" y="1823391"/>
            <a:ext cx="130025" cy="366325"/>
          </a:xfrm>
          <a:prstGeom prst="roundRect">
            <a:avLst/>
          </a:prstGeom>
          <a:solidFill>
            <a:srgbClr val="009C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sz="1200" b="1" dirty="0"/>
              <a:t>1</a:t>
            </a:r>
            <a:endParaRPr lang="en-US" sz="1200" b="1" dirty="0"/>
          </a:p>
        </p:txBody>
      </p:sp>
      <p:sp>
        <p:nvSpPr>
          <p:cNvPr id="231" name="Oval 230"/>
          <p:cNvSpPr/>
          <p:nvPr/>
        </p:nvSpPr>
        <p:spPr>
          <a:xfrm>
            <a:off x="3123082" y="1074728"/>
            <a:ext cx="224781" cy="193289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1</a:t>
            </a:r>
            <a:endParaRPr lang="en-US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3139661" y="3055791"/>
            <a:ext cx="208202" cy="199554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endParaRPr lang="en-US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3110221" y="4529898"/>
            <a:ext cx="237642" cy="199810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endParaRPr lang="en-US" sz="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184037" y="1478939"/>
            <a:ext cx="295089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910938" y="854453"/>
            <a:ext cx="3291840" cy="12778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4021745" y="727344"/>
            <a:ext cx="425083" cy="208971"/>
          </a:xfrm>
          <a:prstGeom prst="round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2019</a:t>
            </a: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4495903" y="727344"/>
            <a:ext cx="425083" cy="208971"/>
          </a:xfrm>
          <a:prstGeom prst="round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2022</a:t>
            </a: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965145" y="826228"/>
            <a:ext cx="74295" cy="82550"/>
          </a:xfrm>
          <a:prstGeom prst="ellipse">
            <a:avLst/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7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7" name="Rounded Rectangle 87"/>
          <p:cNvSpPr/>
          <p:nvPr/>
        </p:nvSpPr>
        <p:spPr>
          <a:xfrm>
            <a:off x="260016" y="4351887"/>
            <a:ext cx="1147867" cy="110744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 cap="flat" cmpd="sng" algn="ctr">
            <a:solidFill>
              <a:srgbClr val="009CAA"/>
            </a:solidFill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Социализация</a:t>
            </a:r>
          </a:p>
        </p:txBody>
      </p:sp>
      <p:sp>
        <p:nvSpPr>
          <p:cNvPr id="188" name="Rounded Rectangle 3"/>
          <p:cNvSpPr/>
          <p:nvPr/>
        </p:nvSpPr>
        <p:spPr>
          <a:xfrm>
            <a:off x="324693" y="5141658"/>
            <a:ext cx="130025" cy="366325"/>
          </a:xfrm>
          <a:prstGeom prst="roundRect">
            <a:avLst/>
          </a:prstGeom>
          <a:solidFill>
            <a:srgbClr val="009C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sz="1200" b="1" dirty="0"/>
              <a:t>3</a:t>
            </a:r>
            <a:endParaRPr lang="en-US" sz="1200" b="1" dirty="0"/>
          </a:p>
        </p:txBody>
      </p:sp>
      <p:sp>
        <p:nvSpPr>
          <p:cNvPr id="193" name="Rounded Rectangle 149"/>
          <p:cNvSpPr/>
          <p:nvPr/>
        </p:nvSpPr>
        <p:spPr>
          <a:xfrm>
            <a:off x="1533535" y="2158164"/>
            <a:ext cx="1576686" cy="2090354"/>
          </a:xfrm>
          <a:prstGeom prst="roundRect">
            <a:avLst/>
          </a:prstGeom>
          <a:solidFill>
            <a:schemeClr val="bg1">
              <a:lumMod val="85000"/>
              <a:alpha val="29000"/>
            </a:schemeClr>
          </a:solidFill>
          <a:ln w="12700" cap="flat" cmpd="sng" algn="ctr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00294" indent="-100294">
              <a:spcAft>
                <a:spcPts val="156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Профориентация и подбор профессии с учетом рынка труда</a:t>
            </a:r>
          </a:p>
          <a:p>
            <a:pPr marL="100294" indent="-100294">
              <a:spcAft>
                <a:spcPts val="156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Территориальная мобильность выпускников </a:t>
            </a:r>
            <a:r>
              <a:rPr lang="ru-RU" sz="1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интернатных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учреждений</a:t>
            </a:r>
          </a:p>
          <a:p>
            <a:pPr marL="100294" indent="-100294">
              <a:spcAft>
                <a:spcPts val="156"/>
              </a:spcAft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Межведомствен-ное</a:t>
            </a:r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взаимодействие</a:t>
            </a:r>
            <a:endParaRPr lang="ru-RU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5" name="Rectangle 6"/>
          <p:cNvSpPr/>
          <p:nvPr/>
        </p:nvSpPr>
        <p:spPr>
          <a:xfrm>
            <a:off x="3347864" y="3179145"/>
            <a:ext cx="2786161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r>
              <a:rPr lang="ru-RU" sz="1000" b="1" dirty="0">
                <a:latin typeface="Century Gothic" panose="020B0502020202020204" pitchFamily="34" charset="0"/>
              </a:rPr>
              <a:t>Анализ программ обучения выпускников </a:t>
            </a:r>
            <a:r>
              <a:rPr lang="ru-RU" sz="1000" b="1" dirty="0" err="1">
                <a:latin typeface="Century Gothic" panose="020B0502020202020204" pitchFamily="34" charset="0"/>
              </a:rPr>
              <a:t>интернатных</a:t>
            </a:r>
            <a:r>
              <a:rPr lang="ru-RU" sz="1000" b="1" dirty="0">
                <a:latin typeface="Century Gothic" panose="020B0502020202020204" pitchFamily="34" charset="0"/>
              </a:rPr>
              <a:t> учреждений и  рынка </a:t>
            </a:r>
          </a:p>
          <a:p>
            <a:pPr>
              <a:spcBef>
                <a:spcPts val="234"/>
              </a:spcBef>
            </a:pPr>
            <a:r>
              <a:rPr lang="ru-RU" sz="1000" b="1" dirty="0">
                <a:latin typeface="Century Gothic" panose="020B0502020202020204" pitchFamily="34" charset="0"/>
              </a:rPr>
              <a:t>труда (на примере федерального округа). Оценка занятости выпускников </a:t>
            </a:r>
            <a:r>
              <a:rPr lang="ru-RU" sz="1000" b="1" dirty="0" err="1">
                <a:latin typeface="Century Gothic" panose="020B0502020202020204" pitchFamily="34" charset="0"/>
              </a:rPr>
              <a:t>интернатных</a:t>
            </a:r>
            <a:r>
              <a:rPr lang="ru-RU" sz="1000" b="1" dirty="0">
                <a:latin typeface="Century Gothic" panose="020B0502020202020204" pitchFamily="34" charset="0"/>
              </a:rPr>
              <a:t> учреждений. Оценка </a:t>
            </a:r>
            <a:r>
              <a:rPr lang="ru-RU" sz="1000" b="1" dirty="0" err="1">
                <a:latin typeface="Century Gothic" panose="020B0502020202020204" pitchFamily="34" charset="0"/>
              </a:rPr>
              <a:t>постинтернатного</a:t>
            </a:r>
            <a:r>
              <a:rPr lang="ru-RU" sz="1000" b="1" dirty="0">
                <a:latin typeface="Century Gothic" panose="020B0502020202020204" pitchFamily="34" charset="0"/>
              </a:rPr>
              <a:t> сопровождения. Анализ организации работы с </a:t>
            </a:r>
          </a:p>
          <a:p>
            <a:pPr>
              <a:spcBef>
                <a:spcPts val="234"/>
              </a:spcBef>
            </a:pPr>
            <a:r>
              <a:rPr lang="ru-RU" sz="1000" b="1" dirty="0">
                <a:latin typeface="Century Gothic" panose="020B0502020202020204" pitchFamily="34" charset="0"/>
              </a:rPr>
              <a:t>сиротами-инвалидами</a:t>
            </a:r>
            <a:r>
              <a:rPr lang="ru-RU" sz="10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96" name="Rectangle 6"/>
          <p:cNvSpPr/>
          <p:nvPr/>
        </p:nvSpPr>
        <p:spPr>
          <a:xfrm>
            <a:off x="3347864" y="4674774"/>
            <a:ext cx="282099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234"/>
              </a:spcBef>
            </a:pPr>
            <a:r>
              <a:rPr lang="ru-RU" sz="1000" b="1" dirty="0">
                <a:latin typeface="Century Gothic" panose="020B0502020202020204" pitchFamily="34" charset="0"/>
              </a:rPr>
              <a:t>Оценка вовлечения гражданского общества в решение проблем сирот. Оценка системы общественного контроля. </a:t>
            </a:r>
          </a:p>
        </p:txBody>
      </p:sp>
    </p:spTree>
    <p:extLst>
      <p:ext uri="{BB962C8B-B14F-4D97-AF65-F5344CB8AC3E}">
        <p14:creationId xmlns:p14="http://schemas.microsoft.com/office/powerpoint/2010/main" val="202251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757" y="166161"/>
            <a:ext cx="689989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ДОСТОЙНАЯ И КАЧЕСТВЕННАЯ ЖИЗНЬ  </a:t>
            </a:r>
          </a:p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КАЖДОГО ЧЕЛОВЕКА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0" y="128492"/>
            <a:ext cx="660295" cy="58862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0" y="898730"/>
            <a:ext cx="914017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32" y="3392502"/>
            <a:ext cx="3070376" cy="19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82" y="1034144"/>
            <a:ext cx="2598464" cy="16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C:\Users\Vasilieva_EY\AppData\Local\Microsoft\Windows\Temporary Internet Files\Content.Outlook\15S2I7QN\medih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31" y="1436390"/>
            <a:ext cx="3070376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7" y="1011274"/>
            <a:ext cx="2772841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59" y="3941613"/>
            <a:ext cx="2523909" cy="159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 descr="C:\Users\Vasilieva_EY\AppData\Local\Microsoft\Windows\Temporary Internet Files\Content.Outlook\15S2I7QN\520168119437f5facb37f9b31ad5aa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6" y="3649588"/>
            <a:ext cx="2897903" cy="18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4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62" y="1324255"/>
            <a:ext cx="8426572" cy="896263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" y="4685607"/>
            <a:ext cx="1682510" cy="203899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049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759" y="129259"/>
            <a:ext cx="68998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/>
              <a:t>ДОЛЯ НАСЕЛЕНИЯ С ДОХОДАМИ НИЖЕ ПРОЖИТОЧНОГО МИНИМУМА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0" y="128492"/>
            <a:ext cx="660295" cy="58862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0" y="898730"/>
            <a:ext cx="914017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63032334"/>
              </p:ext>
            </p:extLst>
          </p:nvPr>
        </p:nvGraphicFramePr>
        <p:xfrm>
          <a:off x="375220" y="1059194"/>
          <a:ext cx="8443558" cy="417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572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759" y="113869"/>
            <a:ext cx="689989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ФЕДЕРАЛЬНЫЙ ПРОЕКТ </a:t>
            </a:r>
          </a:p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«ФИНАНСОВАЯ ПОДДЕРЖКА СЕМЕЙ ПРИ РОЖДЕНИИ ДЕТЕЙ»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0" y="128492"/>
            <a:ext cx="660295" cy="58862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0" y="898730"/>
            <a:ext cx="914017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7" y="1201316"/>
            <a:ext cx="845023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759" y="129258"/>
            <a:ext cx="761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/>
              <a:t>МЕРЫ ПОДДЕРЖКИ СЕМЕЙ С ДЕТЬМИ, ОПРЕДЕЛЕННЫЕ В ПОСЛАНИИ ПРЕЗИДЕНТА РОССИЙСКОЙ ФЕДЕРАЦИИ 20 ФЕВРАЛЯ 2019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0" y="128492"/>
            <a:ext cx="660295" cy="58862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0" y="898730"/>
            <a:ext cx="914017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254382"/>
              </p:ext>
            </p:extLst>
          </p:nvPr>
        </p:nvGraphicFramePr>
        <p:xfrm>
          <a:off x="1035515" y="1281750"/>
          <a:ext cx="7486534" cy="399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295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G:\герб Минтруд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8399" r="7037"/>
          <a:stretch/>
        </p:blipFill>
        <p:spPr bwMode="auto">
          <a:xfrm>
            <a:off x="5468983" y="1036320"/>
            <a:ext cx="731254" cy="73152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0D5CCC2-4932-6F49-BC59-373910160B18}"/>
              </a:ext>
            </a:extLst>
          </p:cNvPr>
          <p:cNvSpPr/>
          <p:nvPr/>
        </p:nvSpPr>
        <p:spPr>
          <a:xfrm>
            <a:off x="0" y="0"/>
            <a:ext cx="9144000" cy="9664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23DF580-4407-2B47-BBDE-67A9AAEF160A}"/>
              </a:ext>
            </a:extLst>
          </p:cNvPr>
          <p:cNvGrpSpPr/>
          <p:nvPr/>
        </p:nvGrpSpPr>
        <p:grpSpPr>
          <a:xfrm>
            <a:off x="18746" y="100861"/>
            <a:ext cx="846538" cy="757441"/>
            <a:chOff x="0" y="100860"/>
            <a:chExt cx="846538" cy="75744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B680F3-3776-7242-9E9E-F0213FEED53F}"/>
                </a:ext>
              </a:extLst>
            </p:cNvPr>
            <p:cNvSpPr/>
            <p:nvPr/>
          </p:nvSpPr>
          <p:spPr>
            <a:xfrm>
              <a:off x="0" y="100860"/>
              <a:ext cx="846538" cy="757441"/>
            </a:xfrm>
            <a:prstGeom prst="rect">
              <a:avLst/>
            </a:prstGeom>
            <a:solidFill>
              <a:srgbClr val="DF22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DF2237"/>
                </a:solidFill>
                <a:highlight>
                  <a:srgbClr val="1AA9BF"/>
                </a:highlight>
              </a:endParaRPr>
            </a:p>
          </p:txBody>
        </p:sp>
        <p:pic>
          <p:nvPicPr>
            <p:cNvPr id="44" name="Изображение 23">
              <a:extLst>
                <a:ext uri="{FF2B5EF4-FFF2-40B4-BE49-F238E27FC236}">
                  <a16:creationId xmlns:a16="http://schemas.microsoft.com/office/drawing/2014/main" id="{4449070E-D585-6F4C-BB3B-2C1D0E08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369" y="264522"/>
              <a:ext cx="495162" cy="399939"/>
            </a:xfrm>
            <a:prstGeom prst="rect">
              <a:avLst/>
            </a:prstGeom>
          </p:spPr>
        </p:pic>
      </p:grp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0" y="321050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ru-RU" altLang="ru-RU" b="1" i="0" cap="all" dirty="0">
                <a:latin typeface="Times New Roman" pitchFamily="18" charset="0"/>
                <a:cs typeface="Times New Roman" pitchFamily="18" charset="0"/>
              </a:rPr>
              <a:t>ОБЪЕКТЫ КОНТРОЛЬНОГО МЕРОПРИЯТИЯ</a:t>
            </a:r>
          </a:p>
          <a:p>
            <a:pPr eaLnBrk="1" hangingPunct="1">
              <a:defRPr/>
            </a:pPr>
            <a:endParaRPr lang="ru-RU" sz="1600" b="1" i="0" cap="all" spc="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-62021" y="2748718"/>
            <a:ext cx="3444182" cy="553581"/>
          </a:xfrm>
          <a:prstGeom prst="roundRect">
            <a:avLst>
              <a:gd name="adj" fmla="val 10000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Фонд социального страхования </a:t>
            </a:r>
          </a:p>
          <a:p>
            <a:pPr algn="ctr"/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Российской Федерации  </a:t>
            </a:r>
            <a:endParaRPr lang="ru-RU" sz="1400" b="1" i="0" dirty="0">
              <a:solidFill>
                <a:srgbClr val="AB23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5304" y="4146716"/>
            <a:ext cx="3202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Министерство социального развития Саратовской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44" y="5120468"/>
            <a:ext cx="3319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ГУ -Тамбовское региональное</a:t>
            </a:r>
          </a:p>
          <a:p>
            <a:pPr algn="ctr"/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 отделение ФСС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034766" y="5113176"/>
            <a:ext cx="3075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ГУ – Рязанское региональное </a:t>
            </a:r>
          </a:p>
          <a:p>
            <a:pPr algn="ctr"/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отделение ФСС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82819" y="2793238"/>
            <a:ext cx="2671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latin typeface="Times New Roman" pitchFamily="18" charset="0"/>
                <a:cs typeface="Times New Roman" pitchFamily="18" charset="0"/>
              </a:rPr>
              <a:t>Минтруд России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98" y="2577738"/>
            <a:ext cx="2568321" cy="161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2" b="7681"/>
          <a:stretch/>
        </p:blipFill>
        <p:spPr bwMode="auto">
          <a:xfrm>
            <a:off x="573316" y="1140824"/>
            <a:ext cx="2530578" cy="16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C:\Users\Kolcheeva_OO\Desktop\ФСС.gif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30447"/>
          <a:stretch/>
        </p:blipFill>
        <p:spPr bwMode="auto">
          <a:xfrm>
            <a:off x="-113217" y="966487"/>
            <a:ext cx="1227909" cy="801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itd3.mycdn.me/image?id=869213668328&amp;t=20&amp;plc=WEB&amp;tkn=*25XUc1QC3orJ-H4xOlnlQsaJJ1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t="5602"/>
          <a:stretch/>
        </p:blipFill>
        <p:spPr bwMode="auto">
          <a:xfrm>
            <a:off x="6182819" y="1123406"/>
            <a:ext cx="2689882" cy="162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ÐÐ¾ÑÑÐ´Ð°ÑÑÑÐ²ÐµÐ½Ð½Ð¾Ðµ ÑÑÑÐµÐ¶Ð´ÐµÐ½Ð¸Ðµ - Ð¢Ð°Ð¼Ð±Ð¾Ð²ÑÐºÐ¾Ðµ ÑÐµÐ³Ð¸Ð¾Ð½Ð°Ð»ÑÐ½Ð¾Ðµ Ð¾ÑÐ´ÐµÐ»ÐµÐ½Ð¸Ðµ Ð¤Ð¾Ð½Ð´Ð° ÑÐ¾ÑÐ¸Ð°Ð»ÑÐ½Ð¾Ð³Ð¾ ÑÑÑÐ°ÑÐ¾Ð²Ð°Ð½Ð¸Ñ Ð Ð¾ÑÑÐ¸Ð¹ÑÐºÐ¾Ð¹ Ð¤ÐµÐ´ÐµÑÐ°ÑÐ¸Ð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39584"/>
          <a:stretch/>
        </p:blipFill>
        <p:spPr bwMode="auto">
          <a:xfrm>
            <a:off x="364299" y="3660649"/>
            <a:ext cx="2496458" cy="1442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://xn--62-6kcdtboef9apkclwbichm2p.xn--p1ai/100070/images/s1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10649" r="9904" b="15656"/>
          <a:stretch/>
        </p:blipFill>
        <p:spPr bwMode="auto">
          <a:xfrm>
            <a:off x="6303482" y="3660649"/>
            <a:ext cx="2550553" cy="1459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C:\Users\Kolcheeva_OO\Desktop\ФСС.gif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30447"/>
          <a:stretch/>
        </p:blipFill>
        <p:spPr bwMode="auto">
          <a:xfrm>
            <a:off x="21766" y="3583534"/>
            <a:ext cx="551550" cy="37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Users\Kolcheeva_OO\Desktop\ФСС.gif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30447"/>
          <a:stretch/>
        </p:blipFill>
        <p:spPr bwMode="auto">
          <a:xfrm>
            <a:off x="6034766" y="3583533"/>
            <a:ext cx="551550" cy="378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28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право 52"/>
          <p:cNvSpPr/>
          <p:nvPr/>
        </p:nvSpPr>
        <p:spPr>
          <a:xfrm rot="1800000">
            <a:off x="6833437" y="3340314"/>
            <a:ext cx="578717" cy="43957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-1800000">
            <a:off x="6804924" y="2163579"/>
            <a:ext cx="619378" cy="45679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звернутая стрелка 32"/>
          <p:cNvSpPr/>
          <p:nvPr/>
        </p:nvSpPr>
        <p:spPr>
          <a:xfrm>
            <a:off x="4313205" y="1133025"/>
            <a:ext cx="2199736" cy="1243989"/>
          </a:xfrm>
          <a:prstGeom prst="uturnArrow">
            <a:avLst>
              <a:gd name="adj1" fmla="val 50000"/>
              <a:gd name="adj2" fmla="val 25000"/>
              <a:gd name="adj3" fmla="val 0"/>
              <a:gd name="adj4" fmla="val 42363"/>
              <a:gd name="adj5" fmla="val 10000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Двойная стрелка влево/вверх 51"/>
          <p:cNvSpPr/>
          <p:nvPr/>
        </p:nvSpPr>
        <p:spPr>
          <a:xfrm rot="10800000">
            <a:off x="2415396" y="2985757"/>
            <a:ext cx="1441232" cy="663186"/>
          </a:xfrm>
          <a:prstGeom prst="leftUpArrow">
            <a:avLst>
              <a:gd name="adj1" fmla="val 38519"/>
              <a:gd name="adj2" fmla="val 35406"/>
              <a:gd name="adj3" fmla="val 4060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верх 16"/>
          <p:cNvSpPr/>
          <p:nvPr/>
        </p:nvSpPr>
        <p:spPr>
          <a:xfrm rot="10800000">
            <a:off x="250172" y="966486"/>
            <a:ext cx="1543303" cy="1390398"/>
          </a:xfrm>
          <a:prstGeom prst="lef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E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738478" y="3186853"/>
            <a:ext cx="715688" cy="1347242"/>
          </a:xfrm>
          <a:prstGeom prst="bentUpArrow">
            <a:avLst>
              <a:gd name="adj1" fmla="val 47471"/>
              <a:gd name="adj2" fmla="val 45804"/>
              <a:gd name="adj3" fmla="val 454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E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0D5CCC2-4932-6F49-BC59-373910160B18}"/>
              </a:ext>
            </a:extLst>
          </p:cNvPr>
          <p:cNvSpPr/>
          <p:nvPr/>
        </p:nvSpPr>
        <p:spPr>
          <a:xfrm>
            <a:off x="0" y="0"/>
            <a:ext cx="9144000" cy="9664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23DF580-4407-2B47-BBDE-67A9AAEF160A}"/>
              </a:ext>
            </a:extLst>
          </p:cNvPr>
          <p:cNvGrpSpPr/>
          <p:nvPr/>
        </p:nvGrpSpPr>
        <p:grpSpPr>
          <a:xfrm>
            <a:off x="18414" y="100861"/>
            <a:ext cx="846538" cy="757441"/>
            <a:chOff x="0" y="100860"/>
            <a:chExt cx="846538" cy="75744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B680F3-3776-7242-9E9E-F0213FEED53F}"/>
                </a:ext>
              </a:extLst>
            </p:cNvPr>
            <p:cNvSpPr/>
            <p:nvPr/>
          </p:nvSpPr>
          <p:spPr>
            <a:xfrm>
              <a:off x="0" y="100860"/>
              <a:ext cx="846538" cy="757441"/>
            </a:xfrm>
            <a:prstGeom prst="rect">
              <a:avLst/>
            </a:prstGeom>
            <a:solidFill>
              <a:srgbClr val="DF22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DF2237"/>
                </a:solidFill>
                <a:highlight>
                  <a:srgbClr val="1AA9BF"/>
                </a:highlight>
              </a:endParaRPr>
            </a:p>
          </p:txBody>
        </p:sp>
        <p:pic>
          <p:nvPicPr>
            <p:cNvPr id="44" name="Изображение 23">
              <a:extLst>
                <a:ext uri="{FF2B5EF4-FFF2-40B4-BE49-F238E27FC236}">
                  <a16:creationId xmlns:a16="http://schemas.microsoft.com/office/drawing/2014/main" id="{4449070E-D585-6F4C-BB3B-2C1D0E08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69" y="264522"/>
              <a:ext cx="495162" cy="399939"/>
            </a:xfrm>
            <a:prstGeom prst="rect">
              <a:avLst/>
            </a:prstGeom>
          </p:spPr>
        </p:pic>
      </p:grp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751075" y="90117"/>
            <a:ext cx="80309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endParaRPr lang="ru-RU" altLang="ru-RU" sz="800" b="1" i="0" cap="all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altLang="ru-RU" b="1" i="0" cap="all" dirty="0">
                <a:latin typeface="+mn-lt"/>
                <a:cs typeface="Times New Roman" pitchFamily="18" charset="0"/>
              </a:rPr>
              <a:t>СРОКИ предоставления государственной услуги по обеспечению инвалидов креслами-колясками </a:t>
            </a:r>
            <a:endParaRPr lang="ru-RU" sz="1600" b="1" i="0" cap="all" spc="100" dirty="0">
              <a:latin typeface="+mn-lt"/>
              <a:cs typeface="Times New Roman" pitchFamily="18" charset="0"/>
            </a:endParaRPr>
          </a:p>
        </p:txBody>
      </p:sp>
      <p:sp>
        <p:nvSpPr>
          <p:cNvPr id="22" name="Блок-схема: карточка 21"/>
          <p:cNvSpPr/>
          <p:nvPr/>
        </p:nvSpPr>
        <p:spPr>
          <a:xfrm>
            <a:off x="768325" y="4688002"/>
            <a:ext cx="2124000" cy="936000"/>
          </a:xfrm>
          <a:prstGeom prst="flowChartPunchedCard">
            <a:avLst/>
          </a:prstGeom>
          <a:solidFill>
            <a:srgbClr val="D2ECB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Рязанская область</a:t>
            </a:r>
          </a:p>
          <a:p>
            <a:pPr algn="ctr"/>
            <a:r>
              <a:rPr lang="ru-RU" sz="1400" i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срок ожидания кресла-коляски инвалидом </a:t>
            </a:r>
          </a:p>
          <a:p>
            <a:pPr algn="ctr"/>
            <a:r>
              <a:rPr lang="ru-RU" sz="1600" b="1" i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 384 дней</a:t>
            </a:r>
          </a:p>
          <a:p>
            <a:pPr algn="ctr"/>
            <a:endParaRPr lang="ru-RU" sz="1400" b="1" dirty="0"/>
          </a:p>
        </p:txBody>
      </p:sp>
      <p:sp>
        <p:nvSpPr>
          <p:cNvPr id="45" name="Блок-схема: карточка 44"/>
          <p:cNvSpPr/>
          <p:nvPr/>
        </p:nvSpPr>
        <p:spPr>
          <a:xfrm>
            <a:off x="6897283" y="4684113"/>
            <a:ext cx="2124000" cy="936000"/>
          </a:xfrm>
          <a:prstGeom prst="flowChartPunchedCard">
            <a:avLst/>
          </a:prstGeom>
          <a:solidFill>
            <a:srgbClr val="D2ECB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Тамбовская область</a:t>
            </a:r>
          </a:p>
          <a:p>
            <a:pPr algn="ctr"/>
            <a:r>
              <a:rPr lang="ru-RU" sz="1400" i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срок ожидания кресла-коляски инвалидом </a:t>
            </a:r>
          </a:p>
          <a:p>
            <a:pPr algn="ctr"/>
            <a:r>
              <a:rPr lang="ru-RU" sz="1600" b="1" i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 272 дней</a:t>
            </a:r>
          </a:p>
          <a:p>
            <a:pPr algn="ctr"/>
            <a:endParaRPr lang="ru-RU" sz="1400" b="1" i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Блок-схема: карточка 47"/>
          <p:cNvSpPr/>
          <p:nvPr/>
        </p:nvSpPr>
        <p:spPr>
          <a:xfrm>
            <a:off x="3859831" y="4700487"/>
            <a:ext cx="2124000" cy="936000"/>
          </a:xfrm>
          <a:prstGeom prst="flowChartPunchedCard">
            <a:avLst/>
          </a:prstGeom>
          <a:solidFill>
            <a:srgbClr val="D2ECB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Саратовская область</a:t>
            </a:r>
          </a:p>
          <a:p>
            <a:pPr algn="ctr"/>
            <a:r>
              <a:rPr lang="ru-RU" sz="1400" i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срок ожидания кресла-коляски инвалидом </a:t>
            </a:r>
          </a:p>
          <a:p>
            <a:pPr algn="ctr"/>
            <a:r>
              <a:rPr lang="ru-RU" sz="1600" b="1" i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 300 дней</a:t>
            </a:r>
          </a:p>
          <a:p>
            <a:pPr algn="ctr"/>
            <a:endParaRPr lang="ru-RU" sz="1400" b="1" i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https://www.ryazangov.ru/press/bankfoto/simbol/gerbro_sok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0" y="4693464"/>
            <a:ext cx="720000" cy="93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0" name="Рисунок 49" descr="https://helperia.ru/public/images/articles/7/7a/Saratovsk_oblast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r="21566" b="2147"/>
          <a:stretch/>
        </p:blipFill>
        <p:spPr bwMode="auto">
          <a:xfrm>
            <a:off x="3158836" y="4705254"/>
            <a:ext cx="756000" cy="93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" name="Рисунок 50" descr="https://www.tambov.gov.ru/assets/images/symbol/gerb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26" y="4696109"/>
            <a:ext cx="720000" cy="93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09849" y="1686746"/>
            <a:ext cx="1304889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постановка </a:t>
            </a:r>
            <a:r>
              <a:rPr lang="ru-RU" sz="1600" i="0" dirty="0"/>
              <a:t>инвалида </a:t>
            </a:r>
          </a:p>
          <a:p>
            <a:pPr algn="ctr"/>
            <a:r>
              <a:rPr lang="ru-RU" sz="1600" i="0" dirty="0"/>
              <a:t>на учет 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15 дней 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с даты поступления заявления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27071" y="1065786"/>
            <a:ext cx="1780563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990000"/>
                </a:solidFill>
              </a:rPr>
              <a:t>наличие</a:t>
            </a:r>
            <a:r>
              <a:rPr lang="ru-RU" sz="1600" b="1" i="0" dirty="0">
                <a:solidFill>
                  <a:srgbClr val="990000"/>
                </a:solidFill>
              </a:rPr>
              <a:t> </a:t>
            </a:r>
            <a:r>
              <a:rPr lang="ru-RU" sz="1600" i="0" dirty="0"/>
              <a:t>действующего </a:t>
            </a:r>
            <a:r>
              <a:rPr lang="ru-RU" sz="1600" i="0" dirty="0" err="1"/>
              <a:t>госконтракта</a:t>
            </a:r>
            <a:r>
              <a:rPr lang="ru-RU" sz="1600" i="0" dirty="0"/>
              <a:t> </a:t>
            </a:r>
          </a:p>
          <a:p>
            <a:pPr algn="ctr"/>
            <a:r>
              <a:rPr lang="ru-RU" sz="1350" i="0" dirty="0"/>
              <a:t>(инвалид </a:t>
            </a:r>
            <a:r>
              <a:rPr lang="ru-RU" sz="1350" b="1" i="0" dirty="0"/>
              <a:t>сразу</a:t>
            </a:r>
            <a:r>
              <a:rPr lang="ru-RU" sz="1400" b="1" i="0" dirty="0"/>
              <a:t> </a:t>
            </a:r>
            <a:r>
              <a:rPr lang="ru-RU" sz="1300" i="0" dirty="0"/>
              <a:t>получает направление </a:t>
            </a:r>
            <a:r>
              <a:rPr lang="ru-RU" sz="1350" i="0" dirty="0"/>
              <a:t>на получение </a:t>
            </a:r>
          </a:p>
          <a:p>
            <a:pPr algn="ctr"/>
            <a:r>
              <a:rPr lang="ru-RU" sz="1350" i="0" dirty="0"/>
              <a:t>кресло-коляски)</a:t>
            </a:r>
            <a:endParaRPr lang="ru-RU" sz="1350" b="1" i="0" dirty="0">
              <a:solidFill>
                <a:srgbClr val="99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08029" y="3682044"/>
            <a:ext cx="1818649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990000"/>
                </a:solidFill>
              </a:rPr>
              <a:t>отсутствие</a:t>
            </a:r>
            <a:r>
              <a:rPr lang="ru-RU" sz="1600" b="1" i="0" dirty="0">
                <a:solidFill>
                  <a:srgbClr val="990000"/>
                </a:solidFill>
              </a:rPr>
              <a:t> </a:t>
            </a:r>
            <a:r>
              <a:rPr lang="ru-RU" sz="1600" i="0" dirty="0"/>
              <a:t>действующего </a:t>
            </a:r>
          </a:p>
          <a:p>
            <a:pPr algn="ctr"/>
            <a:r>
              <a:rPr lang="ru-RU" sz="1600" i="0" dirty="0" err="1"/>
              <a:t>госконтракта</a:t>
            </a:r>
            <a:endParaRPr lang="ru-RU" sz="1600" b="1" i="0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3196" y="1899707"/>
            <a:ext cx="1424796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размещение</a:t>
            </a:r>
            <a:r>
              <a:rPr lang="ru-RU" sz="1400" i="0" dirty="0"/>
              <a:t> извещения </a:t>
            </a:r>
          </a:p>
          <a:p>
            <a:pPr algn="ctr"/>
            <a:r>
              <a:rPr lang="ru-RU" sz="1400" i="0" dirty="0"/>
              <a:t>о проведении закупки </a:t>
            </a:r>
          </a:p>
          <a:p>
            <a:pPr algn="ctr"/>
            <a:r>
              <a:rPr lang="ru-RU" sz="1400" i="0" dirty="0"/>
              <a:t>кресла-коляски </a:t>
            </a:r>
          </a:p>
          <a:p>
            <a:pPr algn="ctr"/>
            <a:r>
              <a:rPr lang="ru-RU" sz="1400" i="0" dirty="0"/>
              <a:t>в ЕИС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30 дней</a:t>
            </a:r>
            <a:r>
              <a:rPr lang="ru-RU" sz="1400" b="1" i="0" dirty="0">
                <a:solidFill>
                  <a:srgbClr val="990000"/>
                </a:solidFill>
              </a:rPr>
              <a:t> </a:t>
            </a:r>
          </a:p>
          <a:p>
            <a:pPr algn="ctr"/>
            <a:r>
              <a:rPr lang="ru-RU" sz="1400" b="1" i="0" dirty="0">
                <a:solidFill>
                  <a:srgbClr val="990000"/>
                </a:solidFill>
              </a:rPr>
              <a:t>с даты подачи заявления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8377" y="1885332"/>
            <a:ext cx="1623249" cy="23391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выдача </a:t>
            </a:r>
            <a:r>
              <a:rPr lang="ru-RU" sz="1400" i="0" dirty="0"/>
              <a:t>инвалиду </a:t>
            </a:r>
            <a:r>
              <a:rPr lang="ru-RU" sz="1600" b="1" i="0" dirty="0">
                <a:solidFill>
                  <a:srgbClr val="990000"/>
                </a:solidFill>
              </a:rPr>
              <a:t>направления</a:t>
            </a:r>
            <a:r>
              <a:rPr lang="ru-RU" sz="1400" i="0" dirty="0"/>
              <a:t> </a:t>
            </a:r>
          </a:p>
          <a:p>
            <a:pPr algn="ctr"/>
            <a:r>
              <a:rPr lang="ru-RU" sz="1400" i="0" dirty="0"/>
              <a:t>для обращения </a:t>
            </a:r>
          </a:p>
          <a:p>
            <a:pPr algn="ctr"/>
            <a:r>
              <a:rPr lang="ru-RU" sz="1400" i="0" dirty="0"/>
              <a:t>в организацию,</a:t>
            </a:r>
          </a:p>
          <a:p>
            <a:pPr algn="ctr"/>
            <a:r>
              <a:rPr lang="ru-RU" sz="1400" i="0" dirty="0"/>
              <a:t>с которой заключен госконтракт </a:t>
            </a:r>
          </a:p>
          <a:p>
            <a:pPr algn="ctr"/>
            <a:r>
              <a:rPr lang="ru-RU" sz="1400" b="1" i="0" dirty="0">
                <a:solidFill>
                  <a:srgbClr val="990000"/>
                </a:solidFill>
              </a:rPr>
              <a:t>в течение 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7 дней</a:t>
            </a:r>
            <a:r>
              <a:rPr lang="ru-RU" sz="1400" b="1" i="0" dirty="0">
                <a:solidFill>
                  <a:srgbClr val="990000"/>
                </a:solidFill>
              </a:rPr>
              <a:t> с даты </a:t>
            </a:r>
          </a:p>
          <a:p>
            <a:pPr algn="ctr"/>
            <a:r>
              <a:rPr lang="ru-RU" sz="1400" b="1" i="0" dirty="0">
                <a:solidFill>
                  <a:srgbClr val="990000"/>
                </a:solidFill>
              </a:rPr>
              <a:t>его заключения</a:t>
            </a:r>
            <a:endParaRPr lang="ru-RU" sz="1200" i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3461" y="1122022"/>
            <a:ext cx="1644061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выдача </a:t>
            </a:r>
            <a:r>
              <a:rPr lang="ru-RU" sz="1400" i="0" dirty="0"/>
              <a:t>инвалиду </a:t>
            </a:r>
            <a:r>
              <a:rPr lang="ru-RU" sz="1400" b="1" i="0" dirty="0">
                <a:solidFill>
                  <a:srgbClr val="990000"/>
                </a:solidFill>
              </a:rPr>
              <a:t>кресла-коляски</a:t>
            </a:r>
            <a:r>
              <a:rPr lang="ru-RU" sz="1400" i="0" dirty="0"/>
              <a:t> </a:t>
            </a:r>
            <a:r>
              <a:rPr lang="ru-RU" sz="1400" b="1" i="0" dirty="0"/>
              <a:t>серийного производства</a:t>
            </a:r>
            <a:r>
              <a:rPr lang="ru-RU" sz="1400" b="1" i="0" dirty="0">
                <a:solidFill>
                  <a:srgbClr val="990000"/>
                </a:solidFill>
              </a:rPr>
              <a:t> 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30 дней</a:t>
            </a:r>
            <a:r>
              <a:rPr lang="ru-RU" sz="1400" b="1" i="0" dirty="0">
                <a:solidFill>
                  <a:srgbClr val="990000"/>
                </a:solidFill>
              </a:rPr>
              <a:t> </a:t>
            </a:r>
          </a:p>
          <a:p>
            <a:pPr algn="ctr"/>
            <a:r>
              <a:rPr lang="ru-RU" sz="1400" b="1" i="0" dirty="0">
                <a:solidFill>
                  <a:srgbClr val="990000"/>
                </a:solidFill>
              </a:rPr>
              <a:t>со дня обращения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82039" y="2925669"/>
            <a:ext cx="1645483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выдача </a:t>
            </a:r>
            <a:r>
              <a:rPr lang="ru-RU" sz="1400" i="0" dirty="0"/>
              <a:t>инвалиду </a:t>
            </a:r>
            <a:r>
              <a:rPr lang="ru-RU" sz="1400" b="1" i="0" dirty="0">
                <a:solidFill>
                  <a:srgbClr val="990000"/>
                </a:solidFill>
              </a:rPr>
              <a:t>кресла-коляски </a:t>
            </a:r>
            <a:r>
              <a:rPr lang="ru-RU" sz="1300" b="1" i="0" dirty="0"/>
              <a:t>по </a:t>
            </a:r>
            <a:r>
              <a:rPr lang="ru-RU" sz="1400" b="1" i="0" dirty="0"/>
              <a:t>индивидуальному</a:t>
            </a:r>
            <a:r>
              <a:rPr lang="ru-RU" sz="1300" b="1" i="0" dirty="0"/>
              <a:t> </a:t>
            </a:r>
            <a:r>
              <a:rPr lang="ru-RU" sz="1400" b="1" i="0" dirty="0"/>
              <a:t>заказу </a:t>
            </a:r>
          </a:p>
          <a:p>
            <a:pPr algn="ctr"/>
            <a:r>
              <a:rPr lang="ru-RU" sz="1600" b="1" i="0" dirty="0">
                <a:solidFill>
                  <a:srgbClr val="990000"/>
                </a:solidFill>
              </a:rPr>
              <a:t>60 дней</a:t>
            </a:r>
            <a:r>
              <a:rPr lang="ru-RU" sz="1400" b="1" i="0" dirty="0">
                <a:solidFill>
                  <a:srgbClr val="990000"/>
                </a:solidFill>
              </a:rPr>
              <a:t> </a:t>
            </a:r>
          </a:p>
          <a:p>
            <a:pPr algn="ctr"/>
            <a:r>
              <a:rPr lang="ru-RU" sz="1400" b="1" i="0" dirty="0">
                <a:solidFill>
                  <a:srgbClr val="990000"/>
                </a:solidFill>
              </a:rPr>
              <a:t>со дня обращения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5408" y="3675807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990000"/>
                </a:solidFill>
              </a:rPr>
              <a:t>II </a:t>
            </a:r>
            <a:r>
              <a:rPr lang="ru-RU" b="1" i="0" dirty="0">
                <a:solidFill>
                  <a:srgbClr val="990000"/>
                </a:solidFill>
              </a:rPr>
              <a:t>вариант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4651" y="1101764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990000"/>
                </a:solidFill>
              </a:rPr>
              <a:t>I </a:t>
            </a:r>
            <a:r>
              <a:rPr lang="ru-RU" b="1" i="0" dirty="0">
                <a:solidFill>
                  <a:srgbClr val="990000"/>
                </a:solidFill>
              </a:rPr>
              <a:t>вариант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653234" y="1125572"/>
            <a:ext cx="1541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400" b="1" i="0" dirty="0">
                <a:solidFill>
                  <a:srgbClr val="990000"/>
                </a:solidFill>
              </a:rPr>
              <a:t>заключение</a:t>
            </a:r>
            <a:r>
              <a:rPr lang="ru-RU" sz="1400" i="0" dirty="0"/>
              <a:t> </a:t>
            </a:r>
          </a:p>
          <a:p>
            <a:pPr algn="ctr">
              <a:lnSpc>
                <a:spcPct val="70000"/>
              </a:lnSpc>
            </a:pPr>
            <a:r>
              <a:rPr lang="ru-RU" sz="1200" i="0" dirty="0" err="1"/>
              <a:t>гос.контракта</a:t>
            </a:r>
            <a:r>
              <a:rPr lang="ru-RU" sz="1200" i="0" dirty="0"/>
              <a:t> </a:t>
            </a:r>
          </a:p>
          <a:p>
            <a:pPr algn="ctr">
              <a:lnSpc>
                <a:spcPct val="70000"/>
              </a:lnSpc>
            </a:pPr>
            <a:r>
              <a:rPr lang="ru-RU" sz="1400" b="1" i="0" dirty="0">
                <a:solidFill>
                  <a:srgbClr val="990000"/>
                </a:solidFill>
              </a:rPr>
              <a:t>47 дней </a:t>
            </a:r>
            <a:endParaRPr lang="ru-RU" sz="1600" b="1" i="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0D5CCC2-4932-6F49-BC59-373910160B18}"/>
              </a:ext>
            </a:extLst>
          </p:cNvPr>
          <p:cNvSpPr/>
          <p:nvPr/>
        </p:nvSpPr>
        <p:spPr>
          <a:xfrm>
            <a:off x="0" y="0"/>
            <a:ext cx="9144000" cy="9664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23DF580-4407-2B47-BBDE-67A9AAEF160A}"/>
              </a:ext>
            </a:extLst>
          </p:cNvPr>
          <p:cNvGrpSpPr/>
          <p:nvPr/>
        </p:nvGrpSpPr>
        <p:grpSpPr>
          <a:xfrm>
            <a:off x="18497" y="100861"/>
            <a:ext cx="846538" cy="757441"/>
            <a:chOff x="0" y="100860"/>
            <a:chExt cx="846538" cy="75744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B680F3-3776-7242-9E9E-F0213FEED53F}"/>
                </a:ext>
              </a:extLst>
            </p:cNvPr>
            <p:cNvSpPr/>
            <p:nvPr/>
          </p:nvSpPr>
          <p:spPr>
            <a:xfrm>
              <a:off x="0" y="100860"/>
              <a:ext cx="846538" cy="757441"/>
            </a:xfrm>
            <a:prstGeom prst="rect">
              <a:avLst/>
            </a:prstGeom>
            <a:solidFill>
              <a:srgbClr val="DF22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DF2237"/>
                </a:solidFill>
                <a:highlight>
                  <a:srgbClr val="1AA9BF"/>
                </a:highlight>
              </a:endParaRPr>
            </a:p>
          </p:txBody>
        </p:sp>
        <p:pic>
          <p:nvPicPr>
            <p:cNvPr id="44" name="Изображение 23">
              <a:extLst>
                <a:ext uri="{FF2B5EF4-FFF2-40B4-BE49-F238E27FC236}">
                  <a16:creationId xmlns:a16="http://schemas.microsoft.com/office/drawing/2014/main" id="{4449070E-D585-6F4C-BB3B-2C1D0E08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69" y="264522"/>
              <a:ext cx="495162" cy="399939"/>
            </a:xfrm>
            <a:prstGeom prst="rect">
              <a:avLst/>
            </a:prstGeom>
          </p:spPr>
        </p:pic>
      </p:grp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846538" y="125296"/>
            <a:ext cx="8015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0" cap="all" dirty="0">
                <a:latin typeface="+mn-lt"/>
                <a:cs typeface="Times New Roman" pitchFamily="18" charset="0"/>
              </a:rPr>
              <a:t>Расходы </a:t>
            </a:r>
            <a:r>
              <a:rPr lang="ru-RU" b="1" i="0" cap="all" dirty="0">
                <a:solidFill>
                  <a:prstClr val="white"/>
                </a:solidFill>
                <a:latin typeface="+mn-lt"/>
                <a:cs typeface="Calibri" pitchFamily="34" charset="0"/>
              </a:rPr>
              <a:t> </a:t>
            </a:r>
            <a:r>
              <a:rPr lang="ru-RU" b="1" i="0" cap="all" dirty="0">
                <a:latin typeface="+mn-lt"/>
                <a:cs typeface="Times New Roman" pitchFamily="18" charset="0"/>
              </a:rPr>
              <a:t>федерального  бюджета  на  обеспечение  инвалидов техническими  средствами  реабилитации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0" cap="all" dirty="0">
                <a:latin typeface="+mn-lt"/>
                <a:cs typeface="Times New Roman" pitchFamily="18" charset="0"/>
              </a:rPr>
              <a:t>(В Т.Ч. КРЕСЛАМИ-КОЛЯСКАМИ)</a:t>
            </a:r>
            <a:endParaRPr lang="ru-RU" b="1" i="0" cap="all" spc="100" dirty="0"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10469"/>
            <a:ext cx="9167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latin typeface="+mj-lt"/>
                <a:cs typeface="Times New Roman" pitchFamily="18" charset="0"/>
              </a:rPr>
              <a:t>Всего за 2017 – 2018 гг. на обеспечение инвалидов ТСР израсходовано</a:t>
            </a:r>
            <a:r>
              <a:rPr lang="ru-RU" sz="1500" b="1" i="0" dirty="0">
                <a:latin typeface="+mj-lt"/>
                <a:cs typeface="Times New Roman" pitchFamily="18" charset="0"/>
              </a:rPr>
              <a:t> </a:t>
            </a:r>
            <a:r>
              <a:rPr lang="ru-RU" sz="2000" b="1" i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63 836,7 млн. рублей</a:t>
            </a:r>
            <a:r>
              <a:rPr lang="ru-RU" sz="1500" b="1" i="0" dirty="0">
                <a:latin typeface="+mj-lt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i="0" dirty="0">
                <a:latin typeface="+mj-lt"/>
                <a:cs typeface="Times New Roman" pitchFamily="18" charset="0"/>
              </a:rPr>
              <a:t>из них на приобретение кресел-колясок </a:t>
            </a:r>
            <a:r>
              <a:rPr lang="ru-RU" sz="1500" b="1" i="0" dirty="0">
                <a:latin typeface="+mj-lt"/>
                <a:cs typeface="Times New Roman" pitchFamily="18" charset="0"/>
              </a:rPr>
              <a:t>− </a:t>
            </a:r>
            <a:r>
              <a:rPr lang="ru-RU" sz="2000" b="1" i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6 279,2 млн. рублей (9,8 %)</a:t>
            </a:r>
            <a:r>
              <a:rPr lang="ru-RU" b="1" i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  <a:r>
              <a:rPr lang="ru-RU" sz="1500" b="1" i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47429"/>
              </p:ext>
            </p:extLst>
          </p:nvPr>
        </p:nvGraphicFramePr>
        <p:xfrm>
          <a:off x="389118" y="1993404"/>
          <a:ext cx="8497868" cy="354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116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0D5CCC2-4932-6F49-BC59-373910160B18}"/>
              </a:ext>
            </a:extLst>
          </p:cNvPr>
          <p:cNvSpPr/>
          <p:nvPr/>
        </p:nvSpPr>
        <p:spPr>
          <a:xfrm>
            <a:off x="0" y="0"/>
            <a:ext cx="9144000" cy="9664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23DF580-4407-2B47-BBDE-67A9AAEF160A}"/>
              </a:ext>
            </a:extLst>
          </p:cNvPr>
          <p:cNvGrpSpPr/>
          <p:nvPr/>
        </p:nvGrpSpPr>
        <p:grpSpPr>
          <a:xfrm>
            <a:off x="18497" y="100861"/>
            <a:ext cx="846538" cy="757441"/>
            <a:chOff x="0" y="100860"/>
            <a:chExt cx="846538" cy="75744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B680F3-3776-7242-9E9E-F0213FEED53F}"/>
                </a:ext>
              </a:extLst>
            </p:cNvPr>
            <p:cNvSpPr/>
            <p:nvPr/>
          </p:nvSpPr>
          <p:spPr>
            <a:xfrm>
              <a:off x="0" y="100860"/>
              <a:ext cx="846538" cy="757441"/>
            </a:xfrm>
            <a:prstGeom prst="rect">
              <a:avLst/>
            </a:prstGeom>
            <a:solidFill>
              <a:srgbClr val="DF22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DF2237"/>
                </a:solidFill>
                <a:highlight>
                  <a:srgbClr val="1AA9BF"/>
                </a:highlight>
              </a:endParaRPr>
            </a:p>
          </p:txBody>
        </p:sp>
        <p:pic>
          <p:nvPicPr>
            <p:cNvPr id="44" name="Изображение 23">
              <a:extLst>
                <a:ext uri="{FF2B5EF4-FFF2-40B4-BE49-F238E27FC236}">
                  <a16:creationId xmlns:a16="http://schemas.microsoft.com/office/drawing/2014/main" id="{4449070E-D585-6F4C-BB3B-2C1D0E08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69" y="264522"/>
              <a:ext cx="495162" cy="399939"/>
            </a:xfrm>
            <a:prstGeom prst="rect">
              <a:avLst/>
            </a:prstGeom>
          </p:spPr>
        </p:pic>
      </p:grp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846538" y="125296"/>
            <a:ext cx="8015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atin typeface="+mn-lt"/>
                <a:cs typeface="Times New Roman" pitchFamily="18" charset="0"/>
              </a:rPr>
              <a:t>ПРОВЕРКА ЭФФЕКТИВНОСТИ УПРАВЛЕНИЯ В 2016-2017 ГОДАХ И ИСТЕКШЕМ ПЕРИОДЕ 2018 ГОДА ИМУЩЕСТВОМ, ЗАКРЕПЛЕННЫМ ЗА ФГУП, ПОДВЕДОМСТВЕННЫМИ МИНТРУДУ РОССИИ</a:t>
            </a:r>
            <a:endParaRPr lang="ru-RU" b="1" i="0" cap="all" spc="100" dirty="0"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5" y="1751806"/>
            <a:ext cx="2365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58243"/>
            <a:ext cx="20669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01" y="2658244"/>
            <a:ext cx="20431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96" y="1921396"/>
            <a:ext cx="20177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29" y="1186136"/>
            <a:ext cx="3474541" cy="56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31465"/>
            <a:ext cx="183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Calibri"/>
                <a:ea typeface="Times New Roman"/>
                <a:cs typeface="Times New Roman" pitchFamily="18" charset="0"/>
              </a:rPr>
              <a:t>Минтруд России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91" y="4801716"/>
            <a:ext cx="20796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68" y="4762029"/>
            <a:ext cx="23288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59" y="4328293"/>
            <a:ext cx="1847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" y="4069005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67" y="4785047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1235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80" y="4328293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03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0D5CCC2-4932-6F49-BC59-373910160B18}"/>
              </a:ext>
            </a:extLst>
          </p:cNvPr>
          <p:cNvSpPr/>
          <p:nvPr/>
        </p:nvSpPr>
        <p:spPr>
          <a:xfrm>
            <a:off x="0" y="0"/>
            <a:ext cx="9144000" cy="9664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23DF580-4407-2B47-BBDE-67A9AAEF160A}"/>
              </a:ext>
            </a:extLst>
          </p:cNvPr>
          <p:cNvGrpSpPr/>
          <p:nvPr/>
        </p:nvGrpSpPr>
        <p:grpSpPr>
          <a:xfrm>
            <a:off x="18497" y="100861"/>
            <a:ext cx="846538" cy="757441"/>
            <a:chOff x="0" y="100860"/>
            <a:chExt cx="846538" cy="75744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B680F3-3776-7242-9E9E-F0213FEED53F}"/>
                </a:ext>
              </a:extLst>
            </p:cNvPr>
            <p:cNvSpPr/>
            <p:nvPr/>
          </p:nvSpPr>
          <p:spPr>
            <a:xfrm>
              <a:off x="0" y="100860"/>
              <a:ext cx="846538" cy="757441"/>
            </a:xfrm>
            <a:prstGeom prst="rect">
              <a:avLst/>
            </a:prstGeom>
            <a:solidFill>
              <a:srgbClr val="DF22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DF2237"/>
                </a:solidFill>
                <a:highlight>
                  <a:srgbClr val="1AA9BF"/>
                </a:highlight>
              </a:endParaRPr>
            </a:p>
          </p:txBody>
        </p:sp>
        <p:pic>
          <p:nvPicPr>
            <p:cNvPr id="44" name="Изображение 23">
              <a:extLst>
                <a:ext uri="{FF2B5EF4-FFF2-40B4-BE49-F238E27FC236}">
                  <a16:creationId xmlns:a16="http://schemas.microsoft.com/office/drawing/2014/main" id="{4449070E-D585-6F4C-BB3B-2C1D0E08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69" y="264522"/>
              <a:ext cx="495162" cy="399939"/>
            </a:xfrm>
            <a:prstGeom prst="rect">
              <a:avLst/>
            </a:prstGeom>
          </p:spPr>
        </p:pic>
      </p:grp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846538" y="125296"/>
            <a:ext cx="80156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800" b="1" cap="all" dirty="0">
              <a:latin typeface="+mn-lt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atin typeface="+mn-lt"/>
                <a:cs typeface="Times New Roman" pitchFamily="18" charset="0"/>
              </a:rPr>
              <a:t>ОПТИМИЗАЦИЯ ФИЛИАЛОВ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atin typeface="+mn-lt"/>
                <a:cs typeface="Times New Roman" pitchFamily="18" charset="0"/>
              </a:rPr>
              <a:t>ФГУП «МОСКОВСКИЙ ПРОП» МИНТРУДА РОССИИ</a:t>
            </a:r>
            <a:br>
              <a:rPr lang="ru-RU" altLang="ru-RU" b="1" cap="all" dirty="0">
                <a:latin typeface="+mn-lt"/>
                <a:cs typeface="Times New Roman" pitchFamily="18" charset="0"/>
              </a:rPr>
            </a:br>
            <a:endParaRPr lang="ru-RU" b="1" i="0" cap="all" spc="100" dirty="0">
              <a:latin typeface="+mn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30" y="1446211"/>
            <a:ext cx="6102350" cy="27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34" y="1171574"/>
            <a:ext cx="31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34" y="1116806"/>
            <a:ext cx="3694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4297660"/>
            <a:ext cx="61607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prstClr val="black"/>
                </a:solidFill>
              </a:rPr>
              <a:t>В ходе реорганизации </a:t>
            </a:r>
            <a:r>
              <a:rPr lang="ru-RU" sz="1500" b="1" dirty="0">
                <a:solidFill>
                  <a:srgbClr val="C00000"/>
                </a:solidFill>
              </a:rPr>
              <a:t>ликвидированы 26 филиалов.  Ликвидация филиала «Абаканский» </a:t>
            </a:r>
            <a:r>
              <a:rPr lang="ru-RU" sz="1500" b="1" dirty="0">
                <a:solidFill>
                  <a:prstClr val="black"/>
                </a:solidFill>
              </a:rPr>
              <a:t>привела</a:t>
            </a:r>
            <a:r>
              <a:rPr lang="ru-RU" sz="1500" b="1" dirty="0">
                <a:solidFill>
                  <a:srgbClr val="C00000"/>
                </a:solidFill>
              </a:rPr>
              <a:t> к недоступности </a:t>
            </a:r>
            <a:r>
              <a:rPr lang="ru-RU" sz="1500" b="1" dirty="0">
                <a:solidFill>
                  <a:prstClr val="black"/>
                </a:solidFill>
              </a:rPr>
              <a:t>протезно-ортопедических услуг </a:t>
            </a:r>
            <a:r>
              <a:rPr lang="ru-RU" sz="1500" b="1" dirty="0">
                <a:solidFill>
                  <a:srgbClr val="C00000"/>
                </a:solidFill>
              </a:rPr>
              <a:t>для жителей Республик Хакасия и Тыва. </a:t>
            </a:r>
          </a:p>
          <a:p>
            <a:pPr lvl="0" algn="ctr"/>
            <a:r>
              <a:rPr lang="ru-RU" sz="1500" b="1" dirty="0">
                <a:solidFill>
                  <a:prstClr val="black"/>
                </a:solidFill>
              </a:rPr>
              <a:t>На Дальнем Востоке  </a:t>
            </a:r>
            <a:r>
              <a:rPr lang="ru-RU" sz="1500" b="1" dirty="0">
                <a:solidFill>
                  <a:srgbClr val="C00000"/>
                </a:solidFill>
              </a:rPr>
              <a:t>Хабаровский филиал </a:t>
            </a:r>
            <a:r>
              <a:rPr lang="ru-RU" sz="1500" b="1" dirty="0">
                <a:solidFill>
                  <a:prstClr val="black"/>
                </a:solidFill>
              </a:rPr>
              <a:t>оказывает помощь </a:t>
            </a:r>
            <a:r>
              <a:rPr lang="ru-RU" sz="1500" b="1" dirty="0">
                <a:solidFill>
                  <a:srgbClr val="C00000"/>
                </a:solidFill>
              </a:rPr>
              <a:t>Сахалинской и Магаданской областям, Еврейской автономной области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8892"/>
            <a:ext cx="26209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2" y="3649588"/>
            <a:ext cx="26209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85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17918</TotalTime>
  <Words>1095</Words>
  <Application>Microsoft Office PowerPoint</Application>
  <PresentationFormat>Экран (16:10)</PresentationFormat>
  <Paragraphs>200</Paragraphs>
  <Slides>15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1_Специальное оформление</vt:lpstr>
      <vt:lpstr>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Идеи на старте и ресурсы</vt:lpstr>
      <vt:lpstr>ПРОЕКТ: ДЕТИ-СИРОТЫ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 А.К.</dc:creator>
  <cp:lastModifiedBy>Alexey Maksakov</cp:lastModifiedBy>
  <cp:revision>1400</cp:revision>
  <cp:lastPrinted>2019-04-11T09:45:43Z</cp:lastPrinted>
  <dcterms:created xsi:type="dcterms:W3CDTF">2014-10-29T05:03:19Z</dcterms:created>
  <dcterms:modified xsi:type="dcterms:W3CDTF">2019-04-17T14:06:25Z</dcterms:modified>
</cp:coreProperties>
</file>